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8"/>
  </p:notesMasterIdLst>
  <p:sldIdLst>
    <p:sldId id="265" r:id="rId3"/>
    <p:sldId id="266" r:id="rId4"/>
    <p:sldId id="271" r:id="rId5"/>
    <p:sldId id="272" r:id="rId6"/>
    <p:sldId id="273" r:id="rId7"/>
    <p:sldId id="277" r:id="rId8"/>
    <p:sldId id="275" r:id="rId9"/>
    <p:sldId id="276" r:id="rId10"/>
    <p:sldId id="278" r:id="rId11"/>
    <p:sldId id="279" r:id="rId12"/>
    <p:sldId id="282" r:id="rId13"/>
    <p:sldId id="269" r:id="rId14"/>
    <p:sldId id="283" r:id="rId15"/>
    <p:sldId id="286" r:id="rId16"/>
    <p:sldId id="284" r:id="rId17"/>
    <p:sldId id="285" r:id="rId18"/>
    <p:sldId id="287" r:id="rId19"/>
    <p:sldId id="289" r:id="rId20"/>
    <p:sldId id="290" r:id="rId21"/>
    <p:sldId id="291" r:id="rId22"/>
    <p:sldId id="292" r:id="rId23"/>
    <p:sldId id="296" r:id="rId24"/>
    <p:sldId id="297" r:id="rId25"/>
    <p:sldId id="298" r:id="rId26"/>
    <p:sldId id="299" r:id="rId27"/>
    <p:sldId id="300" r:id="rId28"/>
    <p:sldId id="301" r:id="rId29"/>
    <p:sldId id="302" r:id="rId30"/>
    <p:sldId id="306" r:id="rId31"/>
    <p:sldId id="307" r:id="rId32"/>
    <p:sldId id="293" r:id="rId33"/>
    <p:sldId id="303" r:id="rId34"/>
    <p:sldId id="305" r:id="rId35"/>
    <p:sldId id="304" r:id="rId36"/>
    <p:sldId id="26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apaut Sivaprasad" initials="AS" lastIdx="0" clrIdx="0">
    <p:extLst>
      <p:ext uri="{19B8F6BF-5375-455C-9EA6-DF929625EA0E}">
        <p15:presenceInfo xmlns:p15="http://schemas.microsoft.com/office/powerpoint/2012/main" userId="ac3f3d00f1e63a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BD5"/>
    <a:srgbClr val="FFFFFF"/>
    <a:srgbClr val="FCFCFC"/>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25/09/2019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9/25/2019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9/25/2019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9/25/2019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9/25/2019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9/25/2019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9/25/2019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10601.536559667%2C-3522218.2633809224%2C14088873.053523686%2C-3443946.7464169003&amp;width=256&amp;height=256" TargetMode="Externa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3149614.84995544%2C-3757032.814272985%2C13775786.985667605%2C-3130860.6785608195&amp;width=256&amp;height=256" TargetMode="External"/><Relationship Id="rId5"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401959.121379767%2C-3443946.7464169003%2C14715045.189235847%2C-3130860.6785608195&amp;width=256&amp;height=256" TargetMode="External"/><Relationship Id="rId4"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88873.053523686%2C-3130860.6785608195%2C14245416.08745173%2C-2974317.644632779&amp;width=256&amp;height=25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ivapra/gsky/blob/master/gsky_provisioning/provision_single_node.py" TargetMode="External"/><Relationship Id="rId2" Type="http://schemas.openxmlformats.org/officeDocument/2006/relationships/hyperlink" Target="https://repo.anaconda.com/archive/Anaconda3-2019.07-Linux-x86_64.s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hyperlink" Target="http://130.56.242.15/ows/ls8_04-04-2013" TargetMode="External"/><Relationship Id="rId2" Type="http://schemas.openxmlformats.org/officeDocument/2006/relationships/hyperlink" Target="http://130.56.242.15/ows/ls8_19-03-2013" TargetMode="External"/><Relationship Id="rId1" Type="http://schemas.openxmlformats.org/officeDocument/2006/relationships/slideLayout" Target="../slideLayouts/slideLayout2.xml"/><Relationship Id="rId4" Type="http://schemas.openxmlformats.org/officeDocument/2006/relationships/hyperlink" Target="http://130.56.242.15/ows/ls8_201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130.56.242.6/terri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130.56.242.15/ows/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 Accelerated Pyramid</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dirty="0">
                <a:effectLst>
                  <a:outerShdw blurRad="38100" dist="38100" dir="2700000" algn="tl">
                    <a:srgbClr val="000000">
                      <a:alpha val="43137"/>
                    </a:srgbClr>
                  </a:outerShdw>
                </a:effectLst>
              </a:rPr>
              <a:t>Presentation and Technical Documentation</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54295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24 July,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9CA96CC-F258-4446-B4F7-6C1185E26D20}"/>
              </a:ext>
            </a:extLst>
          </p:cNvPr>
          <p:cNvSpPr txBox="1"/>
          <p:nvPr/>
        </p:nvSpPr>
        <p:spPr>
          <a:xfrm>
            <a:off x="2049236" y="4620986"/>
            <a:ext cx="7854043" cy="646331"/>
          </a:xfrm>
          <a:prstGeom prst="rect">
            <a:avLst/>
          </a:prstGeom>
          <a:noFill/>
        </p:spPr>
        <p:txBody>
          <a:bodyPr wrap="square" rtlCol="0">
            <a:spAutoFit/>
          </a:bodyPr>
          <a:lstStyle/>
          <a:p>
            <a:pPr algn="just"/>
            <a:r>
              <a:rPr lang="en-US" dirty="0">
                <a:solidFill>
                  <a:schemeClr val="accent2">
                    <a:lumMod val="60000"/>
                    <a:lumOff val="40000"/>
                  </a:schemeClr>
                </a:solidFill>
              </a:rPr>
              <a:t>To enhance the user experience and reduce the server load when displaying DEA satellite layers via TerriaMap.</a:t>
            </a:r>
            <a:endParaRPr lang="en-AU" dirty="0">
              <a:solidFill>
                <a:schemeClr val="accent2">
                  <a:lumMod val="60000"/>
                  <a:lumOff val="40000"/>
                </a:schemeClr>
              </a:solidFill>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9169852"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GSKY Code Change</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9878784" cy="5324535"/>
          </a:xfrm>
          <a:prstGeom prst="rect">
            <a:avLst/>
          </a:prstGeom>
          <a:noFill/>
        </p:spPr>
        <p:txBody>
          <a:bodyPr wrap="square" rtlCol="0">
            <a:spAutoFit/>
          </a:bodyPr>
          <a:lstStyle/>
          <a:p>
            <a:pPr marL="285750" indent="-285750">
              <a:buFont typeface="Arial" panose="020B0604020202020204" pitchFamily="34" charset="0"/>
              <a:buChar char="•"/>
            </a:pPr>
            <a:r>
              <a:rPr lang="en-US" noProof="1">
                <a:latin typeface="Calibri" panose="020F0502020204030204" pitchFamily="34" charset="0"/>
                <a:cs typeface="Calibri" panose="020F0502020204030204" pitchFamily="34" charset="0"/>
              </a:rPr>
              <a:t>GSKY code change to use the cached tiles</a:t>
            </a:r>
          </a:p>
          <a:p>
            <a:pPr marL="742950" lvl="1" indent="-285750">
              <a:buFont typeface="Arial" panose="020B0604020202020204" pitchFamily="34" charset="0"/>
              <a:buChar char="•"/>
            </a:pPr>
            <a:r>
              <a:rPr lang="en-US" sz="1200" noProof="1">
                <a:latin typeface="Calibri" panose="020F0502020204030204" pitchFamily="34" charset="0"/>
                <a:cs typeface="Calibri" panose="020F0502020204030204" pitchFamily="34" charset="0"/>
              </a:rPr>
              <a:t>tile_basedir = flag.String("tile_basedir", "/local/avs900/Australia/DEA_Tiles/", "Server data directory.")</a:t>
            </a:r>
          </a:p>
          <a:p>
            <a:pPr marL="742950" lvl="1" indent="-285750">
              <a:buFont typeface="Arial" panose="020B0604020202020204" pitchFamily="34" charset="0"/>
              <a:buChar char="•"/>
            </a:pPr>
            <a:r>
              <a:rPr lang="en-US" sz="1200" noProof="1">
                <a:latin typeface="Calibri" panose="020F0502020204030204" pitchFamily="34" charset="0"/>
                <a:cs typeface="Calibri" panose="020F0502020204030204" pitchFamily="34" charset="0"/>
              </a:rPr>
              <a:t>use_cached_tiles = flag.Bool("tc", </a:t>
            </a:r>
            <a:r>
              <a:rPr lang="en-US" sz="1200" noProof="1">
                <a:solidFill>
                  <a:srgbClr val="FF0000"/>
                </a:solidFill>
                <a:latin typeface="Calibri" panose="020F0502020204030204" pitchFamily="34" charset="0"/>
                <a:cs typeface="Calibri" panose="020F0502020204030204" pitchFamily="34" charset="0"/>
              </a:rPr>
              <a:t>true</a:t>
            </a:r>
            <a:r>
              <a:rPr lang="en-US" sz="1200" noProof="1">
                <a:latin typeface="Calibri" panose="020F0502020204030204" pitchFamily="34" charset="0"/>
                <a:cs typeface="Calibri" panose="020F0502020204030204" pitchFamily="34" charset="0"/>
              </a:rPr>
              <a:t>, "Tiles for this time slice are cached.")</a:t>
            </a:r>
          </a:p>
          <a:p>
            <a:r>
              <a:rPr lang="en-US" sz="1600" noProof="1">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		var longdiff float64</a:t>
            </a:r>
          </a:p>
          <a:p>
            <a:r>
              <a:rPr lang="en-US" sz="1100" noProof="1">
                <a:latin typeface="Calibri" panose="020F0502020204030204" pitchFamily="34" charset="0"/>
                <a:cs typeface="Calibri" panose="020F0502020204030204" pitchFamily="34" charset="0"/>
              </a:rPr>
              <a:t>			longdiff = params.BBox[2] - params.BBox[0]</a:t>
            </a:r>
          </a:p>
          <a:p>
            <a:r>
              <a:rPr lang="en-US" sz="1100" noProof="1">
                <a:latin typeface="Calibri" panose="020F0502020204030204" pitchFamily="34" charset="0"/>
                <a:cs typeface="Calibri" panose="020F0502020204030204" pitchFamily="34" charset="0"/>
              </a:rPr>
              <a:t>			zoom_level = zoom_diffs[5] + 1</a:t>
            </a:r>
          </a:p>
          <a:p>
            <a:pPr algn="just"/>
            <a:r>
              <a:rPr lang="en-US" sz="1050" noProof="1">
                <a:latin typeface="Calibri" panose="020F0502020204030204" pitchFamily="34" charset="0"/>
                <a:cs typeface="Calibri" panose="020F0502020204030204" pitchFamily="34" charset="0"/>
              </a:rPr>
              <a:t>			if (*use_cached_tiles &amp;&amp; longdiff &gt; zoom_level ) {</a:t>
            </a:r>
          </a:p>
          <a:p>
            <a:pPr algn="just"/>
            <a:r>
              <a:rPr lang="en-US" sz="1050" noProof="1">
                <a:latin typeface="Calibri" panose="020F0502020204030204" pitchFamily="34" charset="0"/>
                <a:cs typeface="Calibri" panose="020F0502020204030204" pitchFamily="34" charset="0"/>
              </a:rPr>
              <a:t>				if (!*build_tiles) {</a:t>
            </a:r>
          </a:p>
          <a:p>
            <a:pPr algn="just"/>
            <a:r>
              <a:rPr lang="en-US" sz="1050" noProof="1">
                <a:latin typeface="Calibri" panose="020F0502020204030204" pitchFamily="34" charset="0"/>
                <a:cs typeface="Calibri" panose="020F0502020204030204" pitchFamily="34" charset="0"/>
              </a:rPr>
              <a:t>					s := fmt.Sprintf("%.2f_%.2f_%.2f_%.2f", params.BBox[0],params.BBox[1],params.BBox[2],params.BBox[3]) </a:t>
            </a:r>
          </a:p>
          <a:p>
            <a:pPr algn="just"/>
            <a:r>
              <a:rPr lang="en-US" sz="1050" noProof="1">
                <a:latin typeface="Calibri" panose="020F0502020204030204" pitchFamily="34" charset="0"/>
                <a:cs typeface="Calibri" panose="020F0502020204030204" pitchFamily="34" charset="0"/>
              </a:rPr>
              <a:t>					tile_file = tile_dir + "/" + s + ".png" </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if _, err := os.Stat(tile_file); err == nil {</a:t>
            </a:r>
          </a:p>
          <a:p>
            <a:pPr algn="just"/>
            <a:r>
              <a:rPr lang="en-US" sz="1050" noProof="1">
                <a:latin typeface="Calibri" panose="020F0502020204030204" pitchFamily="34" charset="0"/>
                <a:cs typeface="Calibri" panose="020F0502020204030204" pitchFamily="34" charset="0"/>
              </a:rPr>
              <a:t>					if (this_zoom_level == 20 || this_zoom_level == 200 || this_zoom_level == 500) {</a:t>
            </a:r>
          </a:p>
          <a:p>
            <a:pPr algn="just"/>
            <a:r>
              <a:rPr lang="en-US" sz="1050" noProof="1">
                <a:latin typeface="Calibri" panose="020F0502020204030204" pitchFamily="34" charset="0"/>
                <a:cs typeface="Calibri" panose="020F0502020204030204" pitchFamily="34" charset="0"/>
              </a:rPr>
              <a:t>						tile_file_exists = true</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ReadPNG(tile_file, w)</a:t>
            </a:r>
          </a:p>
          <a:p>
            <a:pPr algn="just"/>
            <a:r>
              <a:rPr lang="en-US" sz="1050" noProof="1">
                <a:latin typeface="Calibri" panose="020F0502020204030204" pitchFamily="34" charset="0"/>
                <a:cs typeface="Calibri" panose="020F0502020204030204" pitchFamily="34" charset="0"/>
              </a:rPr>
              <a:t>					return</a:t>
            </a:r>
          </a:p>
          <a:p>
            <a:pPr algn="just"/>
            <a:r>
              <a:rPr lang="en-US" sz="1050" noProof="1">
                <a:latin typeface="Calibri" panose="020F0502020204030204" pitchFamily="34" charset="0"/>
                <a:cs typeface="Calibri" panose="020F0502020204030204" pitchFamily="34" charset="0"/>
              </a:rPr>
              <a:t>				} else {</a:t>
            </a:r>
          </a:p>
          <a:p>
            <a:pPr algn="just"/>
            <a:r>
              <a:rPr lang="en-US" sz="1050" noProof="1">
                <a:latin typeface="Calibri" panose="020F0502020204030204" pitchFamily="34" charset="0"/>
                <a:cs typeface="Calibri" panose="020F0502020204030204" pitchFamily="34" charset="0"/>
              </a:rPr>
              <a:t>					tile_file_exists = false</a:t>
            </a:r>
          </a:p>
          <a:p>
            <a:pPr algn="just"/>
            <a:r>
              <a:rPr lang="en-US" sz="1050" noProof="1">
                <a:latin typeface="Calibri" panose="020F0502020204030204" pitchFamily="34" charset="0"/>
                <a:cs typeface="Calibri" panose="020F0502020204030204" pitchFamily="34" charset="0"/>
              </a:rPr>
              <a:t>					tile_file := *tile_basedir + "blank.png"</a:t>
            </a:r>
          </a:p>
          <a:p>
            <a:pPr algn="just"/>
            <a:r>
              <a:rPr lang="en-US" sz="1050" noProof="1">
                <a:latin typeface="Calibri" panose="020F0502020204030204" pitchFamily="34" charset="0"/>
                <a:cs typeface="Calibri" panose="020F0502020204030204" pitchFamily="34" charset="0"/>
              </a:rPr>
              <a:t>					ReadPNG(tile_file, w)</a:t>
            </a:r>
          </a:p>
          <a:p>
            <a:pPr algn="just"/>
            <a:r>
              <a:rPr lang="en-US" sz="1050" noProof="1">
                <a:latin typeface="Calibri" panose="020F0502020204030204" pitchFamily="34" charset="0"/>
                <a:cs typeface="Calibri" panose="020F0502020204030204" pitchFamily="34" charset="0"/>
              </a:rPr>
              <a:t>					return</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a:t>
            </a:r>
          </a:p>
          <a:p>
            <a:pPr lvl="1" algn="just"/>
            <a:r>
              <a:rPr lang="en-US" sz="1200" b="1" noProof="1">
                <a:latin typeface="Calibri" panose="020F0502020204030204" pitchFamily="34" charset="0"/>
                <a:cs typeface="Calibri" panose="020F0502020204030204" pitchFamily="34" charset="0"/>
              </a:rPr>
              <a:t>NOTES</a:t>
            </a:r>
            <a:r>
              <a:rPr lang="en-US" sz="1200" noProof="1">
                <a:latin typeface="Calibri" panose="020F0502020204030204" pitchFamily="34" charset="0"/>
                <a:cs typeface="Calibri" panose="020F0502020204030204" pitchFamily="34" charset="0"/>
              </a:rPr>
              <a:t>: The ‘longdiff’ is the difference between longitudes 1 and 2 (MinX and MaxX) in the BBOX. Its value will get smaller as the zoom level increases. The 5km level has the longdiff of 19567.879241 and will skip the cached tiles. Skipping the block for using the cached tiles will let the execution to get the GSKY data directly and enables the display of data at zoom levels below 10km. If within the right zoom level, but no tile is found in cache, a transparent tile (‘blank.png’) is used. This logic eliminates the need to check whether a tile is blank or not. During the creation of tiles the blank tiles will be created for tiles that are in, say, the ocean or if they do not have any data. These blank tiles are deleted to save disk space. </a:t>
            </a:r>
            <a:endParaRPr lang="en-US" sz="1400" noProof="1">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1CB594A-0C6B-4696-A2F9-2178E3BED8FB}"/>
              </a:ext>
            </a:extLst>
          </p:cNvPr>
          <p:cNvSpPr txBox="1"/>
          <p:nvPr/>
        </p:nvSpPr>
        <p:spPr>
          <a:xfrm>
            <a:off x="8154099" y="2890540"/>
            <a:ext cx="2516696" cy="1323439"/>
          </a:xfrm>
          <a:prstGeom prst="rect">
            <a:avLst/>
          </a:prstGeom>
          <a:solidFill>
            <a:schemeClr val="bg1">
              <a:lumMod val="85000"/>
            </a:schemeClr>
          </a:solid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func </a:t>
            </a:r>
            <a:r>
              <a:rPr lang="en-AU" sz="800" b="1" noProof="1">
                <a:latin typeface="Calibri" panose="020F0502020204030204" pitchFamily="34" charset="0"/>
                <a:cs typeface="Calibri" panose="020F0502020204030204" pitchFamily="34" charset="0"/>
              </a:rPr>
              <a:t>ReadPNG</a:t>
            </a:r>
            <a:r>
              <a:rPr lang="en-AU" sz="800" noProof="1">
                <a:latin typeface="Calibri" panose="020F0502020204030204" pitchFamily="34" charset="0"/>
                <a:cs typeface="Calibri" panose="020F0502020204030204" pitchFamily="34" charset="0"/>
              </a:rPr>
              <a:t>(tile_file string, w http.ResponseWriter) {</a:t>
            </a:r>
          </a:p>
          <a:p>
            <a:r>
              <a:rPr lang="en-AU" sz="800" noProof="1">
                <a:latin typeface="Calibri" panose="020F0502020204030204" pitchFamily="34" charset="0"/>
                <a:cs typeface="Calibri" panose="020F0502020204030204" pitchFamily="34" charset="0"/>
              </a:rPr>
              <a:t>    file, err := os.Open(tile_file)</a:t>
            </a:r>
          </a:p>
          <a:p>
            <a:r>
              <a:rPr lang="en-AU" sz="800" noProof="1">
                <a:latin typeface="Calibri" panose="020F0502020204030204" pitchFamily="34" charset="0"/>
                <a:cs typeface="Calibri" panose="020F0502020204030204" pitchFamily="34" charset="0"/>
              </a:rPr>
              <a:t>    if err != nil {</a:t>
            </a:r>
          </a:p>
          <a:p>
            <a:r>
              <a:rPr lang="en-AU" sz="800" noProof="1">
                <a:latin typeface="Calibri" panose="020F0502020204030204" pitchFamily="34" charset="0"/>
                <a:cs typeface="Calibri" panose="020F0502020204030204" pitchFamily="34" charset="0"/>
              </a:rPr>
              <a:t>      tile_file := *tile_basedir + "blank.png"</a:t>
            </a:r>
          </a:p>
          <a:p>
            <a:r>
              <a:rPr lang="en-AU" sz="800" noProof="1">
                <a:latin typeface="Calibri" panose="020F0502020204030204" pitchFamily="34" charset="0"/>
                <a:cs typeface="Calibri" panose="020F0502020204030204" pitchFamily="34" charset="0"/>
              </a:rPr>
              <a:t>      ReadPNG(tile_file, w)</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defer file.Close()</a:t>
            </a:r>
          </a:p>
          <a:p>
            <a:r>
              <a:rPr lang="en-AU" sz="800" noProof="1">
                <a:latin typeface="Calibri" panose="020F0502020204030204" pitchFamily="34" charset="0"/>
                <a:cs typeface="Calibri" panose="020F0502020204030204" pitchFamily="34" charset="0"/>
              </a:rPr>
              <a:t>    out, err := ioutil.ReadAll(file)</a:t>
            </a:r>
          </a:p>
          <a:p>
            <a:r>
              <a:rPr lang="en-AU" sz="800" noProof="1">
                <a:latin typeface="Calibri" panose="020F0502020204030204" pitchFamily="34" charset="0"/>
                <a:cs typeface="Calibri" panose="020F0502020204030204" pitchFamily="34" charset="0"/>
              </a:rPr>
              <a:t>    w.Write(out)</a:t>
            </a:r>
          </a:p>
          <a:p>
            <a:r>
              <a:rPr lang="en-AU" sz="800" noProof="1">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4896DE29-3751-4F97-940C-FCA28BCE5246}"/>
              </a:ext>
            </a:extLst>
          </p:cNvPr>
          <p:cNvSpPr txBox="1"/>
          <p:nvPr/>
        </p:nvSpPr>
        <p:spPr>
          <a:xfrm>
            <a:off x="8966030" y="1026941"/>
            <a:ext cx="1704766" cy="1815882"/>
          </a:xfrm>
          <a:prstGeom prst="rect">
            <a:avLst/>
          </a:prstGeom>
          <a:solidFill>
            <a:schemeClr val="bg1">
              <a:lumMod val="85000"/>
            </a:schemeClr>
          </a:solidFill>
          <a:ln w="3175">
            <a:solidFill>
              <a:schemeClr val="tx1"/>
            </a:solidFill>
          </a:ln>
        </p:spPr>
        <p:txBody>
          <a:bodyPr wrap="square" rtlCol="0">
            <a:spAutoFit/>
          </a:bodyPr>
          <a:lstStyle/>
          <a:p>
            <a:r>
              <a:rPr lang="en-AU" sz="800" b="1" noProof="1">
                <a:latin typeface="Calibri" panose="020F0502020204030204" pitchFamily="34" charset="0"/>
                <a:cs typeface="Calibri" panose="020F0502020204030204" pitchFamily="34" charset="0"/>
              </a:rPr>
              <a:t>zoom_diffs</a:t>
            </a:r>
            <a:r>
              <a:rPr lang="en-AU" sz="800" noProof="1">
                <a:latin typeface="Calibri" panose="020F0502020204030204" pitchFamily="34" charset="0"/>
                <a:cs typeface="Calibri" panose="020F0502020204030204" pitchFamily="34" charset="0"/>
              </a:rPr>
              <a:t> := map[int]float64{</a:t>
            </a:r>
          </a:p>
          <a:p>
            <a:r>
              <a:rPr lang="en-AU" sz="800" noProof="1">
                <a:latin typeface="Calibri" panose="020F0502020204030204" pitchFamily="34" charset="0"/>
                <a:cs typeface="Calibri" panose="020F0502020204030204" pitchFamily="34" charset="0"/>
              </a:rPr>
              <a:t>	5: 19567.879241,</a:t>
            </a:r>
          </a:p>
          <a:p>
            <a:r>
              <a:rPr lang="en-AU" sz="800" noProof="1">
                <a:latin typeface="Calibri" panose="020F0502020204030204" pitchFamily="34" charset="0"/>
                <a:cs typeface="Calibri" panose="020F0502020204030204" pitchFamily="34" charset="0"/>
              </a:rPr>
              <a:t>	10: 39135.758482,</a:t>
            </a:r>
          </a:p>
          <a:p>
            <a:r>
              <a:rPr lang="en-AU" sz="800" noProof="1">
                <a:latin typeface="Calibri" panose="020F0502020204030204" pitchFamily="34" charset="0"/>
                <a:cs typeface="Calibri" panose="020F0502020204030204" pitchFamily="34" charset="0"/>
              </a:rPr>
              <a:t>	20: 78271.516964,</a:t>
            </a:r>
          </a:p>
          <a:p>
            <a:r>
              <a:rPr lang="en-AU" sz="800" noProof="1">
                <a:latin typeface="Calibri" panose="020F0502020204030204" pitchFamily="34" charset="0"/>
                <a:cs typeface="Calibri" panose="020F0502020204030204" pitchFamily="34" charset="0"/>
              </a:rPr>
              <a:t>	50: 156543.033928,</a:t>
            </a:r>
          </a:p>
          <a:p>
            <a:r>
              <a:rPr lang="en-AU" sz="800" noProof="1">
                <a:latin typeface="Calibri" panose="020F0502020204030204" pitchFamily="34" charset="0"/>
                <a:cs typeface="Calibri" panose="020F0502020204030204" pitchFamily="34" charset="0"/>
              </a:rPr>
              <a:t>	100: 313086.067856,</a:t>
            </a:r>
          </a:p>
          <a:p>
            <a:r>
              <a:rPr lang="en-AU" sz="800" noProof="1">
                <a:latin typeface="Calibri" panose="020F0502020204030204" pitchFamily="34" charset="0"/>
                <a:cs typeface="Calibri" panose="020F0502020204030204" pitchFamily="34" charset="0"/>
              </a:rPr>
              <a:t>	200: 626172.135712,</a:t>
            </a:r>
          </a:p>
          <a:p>
            <a:r>
              <a:rPr lang="en-AU" sz="800" noProof="1">
                <a:latin typeface="Calibri" panose="020F0502020204030204" pitchFamily="34" charset="0"/>
                <a:cs typeface="Calibri" panose="020F0502020204030204" pitchFamily="34" charset="0"/>
              </a:rPr>
              <a:t>	250: 939258.203568,</a:t>
            </a:r>
          </a:p>
          <a:p>
            <a:r>
              <a:rPr lang="en-AU" sz="800" noProof="1">
                <a:latin typeface="Calibri" panose="020F0502020204030204" pitchFamily="34" charset="0"/>
                <a:cs typeface="Calibri" panose="020F0502020204030204" pitchFamily="34" charset="0"/>
              </a:rPr>
              <a:t>	300: 1252344.271424,</a:t>
            </a:r>
          </a:p>
          <a:p>
            <a:r>
              <a:rPr lang="en-AU" sz="800" noProof="1">
                <a:latin typeface="Calibri" panose="020F0502020204030204" pitchFamily="34" charset="0"/>
                <a:cs typeface="Calibri" panose="020F0502020204030204" pitchFamily="34" charset="0"/>
              </a:rPr>
              <a:t>	500: 2504688.542849,</a:t>
            </a:r>
          </a:p>
          <a:p>
            <a:r>
              <a:rPr lang="en-AU" sz="800" noProof="1">
                <a:latin typeface="Calibri" panose="020F0502020204030204" pitchFamily="34" charset="0"/>
                <a:cs typeface="Calibri" panose="020F0502020204030204" pitchFamily="34" charset="0"/>
              </a:rPr>
              <a:t>	1000: 5009377.085697,</a:t>
            </a:r>
          </a:p>
          <a:p>
            <a:r>
              <a:rPr lang="en-AU" sz="800" noProof="1">
                <a:latin typeface="Calibri" panose="020F0502020204030204" pitchFamily="34" charset="0"/>
                <a:cs typeface="Calibri" panose="020F0502020204030204" pitchFamily="34" charset="0"/>
              </a:rPr>
              <a:t>	3000: 10018754.171395,</a:t>
            </a:r>
          </a:p>
          <a:p>
            <a:r>
              <a:rPr lang="en-AU" sz="800" noProof="1">
                <a:latin typeface="Calibri" panose="020F0502020204030204" pitchFamily="34" charset="0"/>
                <a:cs typeface="Calibri" panose="020F0502020204030204" pitchFamily="34" charset="0"/>
              </a:rPr>
              <a:t>	5000: 20037508.342789,</a:t>
            </a:r>
          </a:p>
          <a:p>
            <a:r>
              <a:rPr lang="en-AU" sz="800" noProof="1">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295145817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1B59B1CD-BE21-4EE7-9397-76C4D9BFF510}"/>
              </a:ext>
            </a:extLst>
          </p:cNvPr>
          <p:cNvSpPr txBox="1"/>
          <p:nvPr/>
        </p:nvSpPr>
        <p:spPr>
          <a:xfrm>
            <a:off x="857250" y="1126671"/>
            <a:ext cx="6343650" cy="369332"/>
          </a:xfrm>
          <a:prstGeom prst="rect">
            <a:avLst/>
          </a:prstGeom>
          <a:noFill/>
        </p:spPr>
        <p:txBody>
          <a:bodyPr wrap="square" rtlCol="0">
            <a:spAutoFit/>
          </a:bodyPr>
          <a:lstStyle/>
          <a:p>
            <a:r>
              <a:rPr lang="en-US" dirty="0"/>
              <a:t>PRODUCTION DEPLOYMENT</a:t>
            </a:r>
            <a:endParaRPr lang="en-AU" dirty="0"/>
          </a:p>
        </p:txBody>
      </p:sp>
      <p:sp>
        <p:nvSpPr>
          <p:cNvPr id="3" name="TextBox 2">
            <a:extLst>
              <a:ext uri="{FF2B5EF4-FFF2-40B4-BE49-F238E27FC236}">
                <a16:creationId xmlns:a16="http://schemas.microsoft.com/office/drawing/2014/main" id="{529628CE-8DE8-4E7E-964D-BF0DD5E92330}"/>
              </a:ext>
            </a:extLst>
          </p:cNvPr>
          <p:cNvSpPr txBox="1"/>
          <p:nvPr/>
        </p:nvSpPr>
        <p:spPr>
          <a:xfrm>
            <a:off x="955220" y="1496003"/>
            <a:ext cx="5680471" cy="2123658"/>
          </a:xfrm>
          <a:prstGeom prst="rect">
            <a:avLst/>
          </a:prstGeom>
          <a:noFill/>
        </p:spPr>
        <p:txBody>
          <a:bodyPr wrap="square" rtlCol="0">
            <a:spAutoFit/>
          </a:bodyPr>
          <a:lstStyle/>
          <a:p>
            <a:pPr algn="just"/>
            <a:r>
              <a:rPr lang="en-AU" sz="1200" noProof="1">
                <a:latin typeface="Calibri" panose="020F0502020204030204" pitchFamily="34" charset="0"/>
                <a:cs typeface="Calibri" panose="020F0502020204030204" pitchFamily="34" charset="0"/>
              </a:rPr>
              <a:t>The POC was created on a VM and works by creating and storing the tiles locally. To be used in production the tiles must be created for all layers and time points and saved on ‘/g’ or some other drive on Raijin.</a:t>
            </a:r>
          </a:p>
          <a:p>
            <a:pPr algn="just"/>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Installing GSKY server and running them on Raijin is a pre-requisite before tiles can be cached. Some restrictions while working on Raijin must be taken into consideration.</a:t>
            </a:r>
          </a:p>
          <a:p>
            <a:pPr algn="just"/>
            <a:endParaRPr lang="en-AU" sz="1200" noProof="1">
              <a:latin typeface="Calibri" panose="020F0502020204030204" pitchFamily="34" charset="0"/>
              <a:cs typeface="Calibri" panose="020F0502020204030204" pitchFamily="34" charset="0"/>
            </a:endParaRPr>
          </a:p>
          <a:p>
            <a:pPr marL="228600" indent="-228600" algn="just">
              <a:buAutoNum type="arabicPeriod"/>
            </a:pPr>
            <a:r>
              <a:rPr lang="en-AU" sz="1200" noProof="1">
                <a:latin typeface="Calibri" panose="020F0502020204030204" pitchFamily="34" charset="0"/>
                <a:cs typeface="Calibri" panose="020F0502020204030204" pitchFamily="34" charset="0"/>
              </a:rPr>
              <a:t>There is no outbound port to connect to a GSKY server on another machine.</a:t>
            </a:r>
          </a:p>
          <a:p>
            <a:pPr marL="228600" indent="-228600" algn="just">
              <a:buAutoNum type="arabicPeriod"/>
            </a:pPr>
            <a:r>
              <a:rPr lang="en-AU" sz="1200" noProof="1">
                <a:latin typeface="Calibri" panose="020F0502020204030204" pitchFamily="34" charset="0"/>
                <a:cs typeface="Calibri" panose="020F0502020204030204" pitchFamily="34" charset="0"/>
              </a:rPr>
              <a:t>Only ‘scp’ and ‘rsync’ are allowed inward from VMs, and only to the raijin login node. No such access is on qsub jobs.</a:t>
            </a:r>
          </a:p>
          <a:p>
            <a:pPr marL="228600" indent="-228600" algn="just">
              <a:buAutoNum type="arabicPeriod"/>
            </a:pPr>
            <a:r>
              <a:rPr lang="en-AU" sz="1200" noProof="1">
                <a:latin typeface="Calibri" panose="020F0502020204030204" pitchFamily="34" charset="0"/>
                <a:cs typeface="Calibri" panose="020F0502020204030204" pitchFamily="34" charset="0"/>
              </a:rPr>
              <a:t>One cannot run long jobs on raijin login node.</a:t>
            </a:r>
          </a:p>
        </p:txBody>
      </p:sp>
    </p:spTree>
    <p:custDataLst>
      <p:tags r:id="rId1"/>
    </p:custDataLst>
    <p:extLst>
      <p:ext uri="{BB962C8B-B14F-4D97-AF65-F5344CB8AC3E}">
        <p14:creationId xmlns:p14="http://schemas.microsoft.com/office/powerpoint/2010/main" val="22078731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Further Work</a:t>
            </a:r>
          </a:p>
        </p:txBody>
      </p:sp>
      <p:sp>
        <p:nvSpPr>
          <p:cNvPr id="2" name="TextBox 1">
            <a:extLst>
              <a:ext uri="{FF2B5EF4-FFF2-40B4-BE49-F238E27FC236}">
                <a16:creationId xmlns:a16="http://schemas.microsoft.com/office/drawing/2014/main" id="{AD3B1F00-B2F4-4576-88BB-48087C880820}"/>
              </a:ext>
            </a:extLst>
          </p:cNvPr>
          <p:cNvSpPr txBox="1"/>
          <p:nvPr/>
        </p:nvSpPr>
        <p:spPr>
          <a:xfrm>
            <a:off x="873579" y="1175657"/>
            <a:ext cx="59925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Collect tiles at 10km or 5km zoom levels alone.</a:t>
            </a:r>
          </a:p>
          <a:p>
            <a:pPr marL="742950" lvl="1" indent="-285750">
              <a:buFont typeface="Arial" panose="020B0604020202020204" pitchFamily="34" charset="0"/>
              <a:buChar char="•"/>
            </a:pPr>
            <a:r>
              <a:rPr lang="en-US" dirty="0"/>
              <a:t>Concatenate the PNG files to create larger tiles.</a:t>
            </a:r>
          </a:p>
          <a:p>
            <a:pPr marL="742950" lvl="1" indent="-285750">
              <a:buFont typeface="Arial" panose="020B0604020202020204" pitchFamily="34" charset="0"/>
              <a:buChar char="•"/>
            </a:pPr>
            <a:r>
              <a:rPr lang="en-US" dirty="0"/>
              <a:t>May reduce the time to ~30 min per time slice.</a:t>
            </a:r>
            <a:endParaRPr lang="en-AU" dirty="0"/>
          </a:p>
        </p:txBody>
      </p:sp>
      <p:sp>
        <p:nvSpPr>
          <p:cNvPr id="4" name="TextBox 3">
            <a:extLst>
              <a:ext uri="{FF2B5EF4-FFF2-40B4-BE49-F238E27FC236}">
                <a16:creationId xmlns:a16="http://schemas.microsoft.com/office/drawing/2014/main" id="{126F7185-FC38-4CC3-826D-FC30D818A8B8}"/>
              </a:ext>
            </a:extLst>
          </p:cNvPr>
          <p:cNvSpPr txBox="1"/>
          <p:nvPr/>
        </p:nvSpPr>
        <p:spPr>
          <a:xfrm>
            <a:off x="873579" y="2179867"/>
            <a:ext cx="9021535" cy="1754326"/>
          </a:xfrm>
          <a:prstGeom prst="rect">
            <a:avLst/>
          </a:prstGeom>
          <a:noFill/>
        </p:spPr>
        <p:txBody>
          <a:bodyPr wrap="square" rtlCol="0">
            <a:spAutoFit/>
          </a:bodyPr>
          <a:lstStyle/>
          <a:p>
            <a:r>
              <a:rPr lang="en-US" b="1" dirty="0">
                <a:solidFill>
                  <a:srgbClr val="FF0000"/>
                </a:solidFill>
              </a:rPr>
              <a:t>These are just thoughts:</a:t>
            </a:r>
          </a:p>
          <a:p>
            <a:pPr marL="285750" indent="-285750">
              <a:buFont typeface="Arial" panose="020B0604020202020204" pitchFamily="34" charset="0"/>
              <a:buChar char="•"/>
            </a:pPr>
            <a:r>
              <a:rPr lang="en-US" b="1" dirty="0"/>
              <a:t>ArcGIS/QGIS:</a:t>
            </a:r>
          </a:p>
          <a:p>
            <a:pPr marL="742950" lvl="1" indent="-285750">
              <a:buFont typeface="Arial" panose="020B0604020202020204" pitchFamily="34" charset="0"/>
              <a:buChar char="•"/>
            </a:pPr>
            <a:r>
              <a:rPr lang="en-US" dirty="0"/>
              <a:t>Find a way to use time parameter in WMS query.</a:t>
            </a:r>
          </a:p>
          <a:p>
            <a:pPr marL="1200150" lvl="2" indent="-285750">
              <a:buFont typeface="Arial" panose="020B0604020202020204" pitchFamily="34" charset="0"/>
              <a:buChar char="•"/>
            </a:pPr>
            <a:r>
              <a:rPr lang="en-US" dirty="0"/>
              <a:t>Possible use of KML files to do this.</a:t>
            </a:r>
          </a:p>
          <a:p>
            <a:pPr marL="742950" lvl="1" indent="-285750">
              <a:buFont typeface="Arial" panose="020B0604020202020204" pitchFamily="34" charset="0"/>
              <a:buChar char="•"/>
            </a:pPr>
            <a:r>
              <a:rPr lang="en-US" dirty="0"/>
              <a:t>Alter TerriaMap and GSKY to create/download KMLs.</a:t>
            </a:r>
          </a:p>
          <a:p>
            <a:pPr marL="742950" lvl="1" indent="-285750">
              <a:buFont typeface="Arial" panose="020B0604020202020204" pitchFamily="34" charset="0"/>
              <a:buChar char="•"/>
            </a:pPr>
            <a:r>
              <a:rPr lang="en-US" dirty="0"/>
              <a:t>Let ArcGIS read the KMLs (much like Google Earth).</a:t>
            </a:r>
            <a:endParaRPr lang="en-AU" dirty="0"/>
          </a:p>
        </p:txBody>
      </p:sp>
      <p:sp>
        <p:nvSpPr>
          <p:cNvPr id="5" name="TextBox 4">
            <a:extLst>
              <a:ext uri="{FF2B5EF4-FFF2-40B4-BE49-F238E27FC236}">
                <a16:creationId xmlns:a16="http://schemas.microsoft.com/office/drawing/2014/main" id="{2CA8DD4A-94DB-45B0-8E4F-5FFC5628EB62}"/>
              </a:ext>
            </a:extLst>
          </p:cNvPr>
          <p:cNvSpPr txBox="1"/>
          <p:nvPr/>
        </p:nvSpPr>
        <p:spPr>
          <a:xfrm>
            <a:off x="873578" y="3951519"/>
            <a:ext cx="9021535" cy="1200329"/>
          </a:xfrm>
          <a:prstGeom prst="rect">
            <a:avLst/>
          </a:prstGeom>
          <a:noFill/>
        </p:spPr>
        <p:txBody>
          <a:bodyPr wrap="square" rtlCol="0">
            <a:spAutoFit/>
          </a:bodyPr>
          <a:lstStyle/>
          <a:p>
            <a:pPr marL="285750" indent="-285750">
              <a:buFont typeface="Arial" panose="020B0604020202020204" pitchFamily="34" charset="0"/>
              <a:buChar char="•"/>
            </a:pPr>
            <a:r>
              <a:rPr lang="en-US" b="1" noProof="1"/>
              <a:t>NetCDF subsets:</a:t>
            </a:r>
          </a:p>
          <a:p>
            <a:pPr marL="742950" lvl="1" indent="-285750">
              <a:buFont typeface="Arial" panose="020B0604020202020204" pitchFamily="34" charset="0"/>
              <a:buChar char="•"/>
            </a:pPr>
            <a:r>
              <a:rPr lang="en-US" noProof="1"/>
              <a:t>Let GSKY save the tiles as NetCDF (WCS).</a:t>
            </a:r>
          </a:p>
          <a:p>
            <a:pPr marL="742950" lvl="1" indent="-285750">
              <a:buFont typeface="Arial" panose="020B0604020202020204" pitchFamily="34" charset="0"/>
              <a:buChar char="•"/>
            </a:pPr>
            <a:r>
              <a:rPr lang="en-US" noProof="1"/>
              <a:t>TerriaMap to download the NetCDFs (already possible?)</a:t>
            </a:r>
          </a:p>
          <a:p>
            <a:pPr marL="742950" lvl="1" indent="-285750">
              <a:buFont typeface="Arial" panose="020B0604020202020204" pitchFamily="34" charset="0"/>
              <a:buChar char="•"/>
            </a:pPr>
            <a:r>
              <a:rPr lang="en-US" noProof="1"/>
              <a:t>ArcGIS to read the NetCDFs.</a:t>
            </a:r>
          </a:p>
        </p:txBody>
      </p:sp>
      <p:sp>
        <p:nvSpPr>
          <p:cNvPr id="6" name="TextBox 5">
            <a:extLst>
              <a:ext uri="{FF2B5EF4-FFF2-40B4-BE49-F238E27FC236}">
                <a16:creationId xmlns:a16="http://schemas.microsoft.com/office/drawing/2014/main" id="{5C11DF13-8902-4DAD-AD5F-EC7A55ED0A08}"/>
              </a:ext>
            </a:extLst>
          </p:cNvPr>
          <p:cNvSpPr txBox="1"/>
          <p:nvPr/>
        </p:nvSpPr>
        <p:spPr>
          <a:xfrm>
            <a:off x="873578" y="5151663"/>
            <a:ext cx="6286502" cy="923330"/>
          </a:xfrm>
          <a:prstGeom prst="rect">
            <a:avLst/>
          </a:prstGeom>
          <a:noFill/>
        </p:spPr>
        <p:txBody>
          <a:bodyPr wrap="square" rtlCol="0">
            <a:spAutoFit/>
          </a:bodyPr>
          <a:lstStyle/>
          <a:p>
            <a:pPr marL="285750" indent="-285750">
              <a:buFont typeface="Arial" panose="020B0604020202020204" pitchFamily="34" charset="0"/>
              <a:buChar char="•"/>
            </a:pPr>
            <a:r>
              <a:rPr lang="en-US" b="1" noProof="1"/>
              <a:t>Python code:</a:t>
            </a:r>
          </a:p>
          <a:p>
            <a:pPr marL="742950" lvl="1" indent="-285750">
              <a:buFont typeface="Arial" panose="020B0604020202020204" pitchFamily="34" charset="0"/>
              <a:buChar char="•"/>
            </a:pPr>
            <a:r>
              <a:rPr lang="en-US" noProof="1"/>
              <a:t>Develop Notebooks with useful Python code for analyses.</a:t>
            </a:r>
          </a:p>
          <a:p>
            <a:pPr marL="742950" lvl="1" indent="-285750">
              <a:buFont typeface="Arial" panose="020B0604020202020204" pitchFamily="34" charset="0"/>
              <a:buChar char="•"/>
            </a:pPr>
            <a:r>
              <a:rPr lang="en-US" noProof="1"/>
              <a:t>Animating GSKY output like a video.</a:t>
            </a:r>
          </a:p>
        </p:txBody>
      </p:sp>
      <p:pic>
        <p:nvPicPr>
          <p:cNvPr id="7" name="Ls8-4">
            <a:hlinkClick r:id="" action="ppaction://media"/>
            <a:extLst>
              <a:ext uri="{FF2B5EF4-FFF2-40B4-BE49-F238E27FC236}">
                <a16:creationId xmlns:a16="http://schemas.microsoft.com/office/drawing/2014/main" id="{9E5588A5-5258-4FD5-8F21-D0488A4A2235}"/>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852557" y="1688864"/>
            <a:ext cx="5339443" cy="3003437"/>
          </a:xfrm>
          <a:prstGeom prst="rect">
            <a:avLst/>
          </a:prstGeom>
        </p:spPr>
      </p:pic>
    </p:spTree>
    <p:custDataLst>
      <p:tags r:id="rId1"/>
    </p:custDataLst>
    <p:extLst>
      <p:ext uri="{BB962C8B-B14F-4D97-AF65-F5344CB8AC3E}">
        <p14:creationId xmlns:p14="http://schemas.microsoft.com/office/powerpoint/2010/main" val="23530046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674654" y="182880"/>
            <a:ext cx="869819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Building tiles on the fly from cached tiles</a:t>
            </a:r>
          </a:p>
        </p:txBody>
      </p:sp>
      <p:sp>
        <p:nvSpPr>
          <p:cNvPr id="2" name="TextBox 1">
            <a:extLst>
              <a:ext uri="{FF2B5EF4-FFF2-40B4-BE49-F238E27FC236}">
                <a16:creationId xmlns:a16="http://schemas.microsoft.com/office/drawing/2014/main" id="{1E252A36-BAB2-4995-9303-D3C14CD0B9D0}"/>
              </a:ext>
            </a:extLst>
          </p:cNvPr>
          <p:cNvSpPr txBox="1"/>
          <p:nvPr/>
        </p:nvSpPr>
        <p:spPr>
          <a:xfrm>
            <a:off x="726621" y="1061357"/>
            <a:ext cx="8629650" cy="276999"/>
          </a:xfrm>
          <a:prstGeom prst="rect">
            <a:avLst/>
          </a:prstGeom>
          <a:noFill/>
        </p:spPr>
        <p:txBody>
          <a:bodyPr wrap="square" rtlCol="0">
            <a:spAutoFit/>
          </a:bodyPr>
          <a:lstStyle/>
          <a:p>
            <a:pPr algn="just"/>
            <a:r>
              <a:rPr lang="en-US" sz="1200" b="1" noProof="1">
                <a:latin typeface="Calibri" panose="020F0502020204030204" pitchFamily="34" charset="0"/>
                <a:cs typeface="Calibri" panose="020F0502020204030204" pitchFamily="34" charset="0"/>
              </a:rPr>
              <a:t>These slides describe the details of changes in ows.go to build tiles on the fly from cached tiles.</a:t>
            </a:r>
          </a:p>
        </p:txBody>
      </p:sp>
      <p:sp>
        <p:nvSpPr>
          <p:cNvPr id="3" name="TextBox 2">
            <a:extLst>
              <a:ext uri="{FF2B5EF4-FFF2-40B4-BE49-F238E27FC236}">
                <a16:creationId xmlns:a16="http://schemas.microsoft.com/office/drawing/2014/main" id="{D88FDCFF-28C7-4363-8B8D-2F1023796A82}"/>
              </a:ext>
            </a:extLst>
          </p:cNvPr>
          <p:cNvSpPr txBox="1"/>
          <p:nvPr/>
        </p:nvSpPr>
        <p:spPr>
          <a:xfrm>
            <a:off x="726625" y="1526721"/>
            <a:ext cx="1641022" cy="369332"/>
          </a:xfrm>
          <a:prstGeom prst="rect">
            <a:avLst/>
          </a:prstGeom>
          <a:noFill/>
        </p:spPr>
        <p:txBody>
          <a:bodyPr wrap="square" rtlCol="0">
            <a:spAutoFit/>
          </a:bodyPr>
          <a:lstStyle/>
          <a:p>
            <a:pPr algn="just"/>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SYNOPSIS</a:t>
            </a:r>
            <a:endParaRPr lang="en-AU"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DFA134-3D63-4232-BA69-73F1B08C1FF6}"/>
              </a:ext>
            </a:extLst>
          </p:cNvPr>
          <p:cNvSpPr txBox="1"/>
          <p:nvPr/>
        </p:nvSpPr>
        <p:spPr>
          <a:xfrm>
            <a:off x="816429" y="1896053"/>
            <a:ext cx="4327071" cy="3939540"/>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Currently, the ows.go is set to take the cached tiles for all zoom levels from 3000 to 10 km for two dates and from 3000 to 100 for others (Fig.1).</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Instead of caching all levels, it could be more efficient to cache only one or a few levels and then construct the lower level tiles by appending these together.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Two options were: </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10km tiles.</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50km tiles.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Upon testing it became clear that generating the lower level tiles from the 10km building blocks will take increasingly more time (Fig.2). Hence, decided to cache more than one level and build not more than 2 lower levels from them.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Other considerations are:</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number of files and storage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time to cache (one-off)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Building the tiles on the fly must be fast.</a:t>
            </a:r>
          </a:p>
          <a:p>
            <a:pPr marL="228600" indent="-228600" algn="just">
              <a:buFont typeface="+mj-lt"/>
              <a:buAutoNum type="arabicPeriod"/>
            </a:pPr>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Caching the levels 10, 100 and 500 would satisfy the above and limit the building to 2 lower levels each. Another option is to cache 20, 200 and 1000. This will leave the 10km level to be fetched from GSKY directly. Both these options will be tested and the right one chosen. </a:t>
            </a:r>
          </a:p>
          <a:p>
            <a:pPr algn="just"/>
            <a:endParaRPr lang="en-US" sz="1000" noProof="1">
              <a:latin typeface="Calibri" panose="020F0502020204030204" pitchFamily="34" charset="0"/>
              <a:cs typeface="Calibri" panose="020F0502020204030204" pitchFamily="34" charset="0"/>
            </a:endParaRPr>
          </a:p>
          <a:p>
            <a:pPr algn="just"/>
            <a:endParaRPr lang="en-US" sz="1000" noProof="1">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3A4E25-6560-4977-AA43-C9B2C3404ED5}"/>
              </a:ext>
            </a:extLst>
          </p:cNvPr>
          <p:cNvSpPr/>
          <p:nvPr/>
        </p:nvSpPr>
        <p:spPr>
          <a:xfrm>
            <a:off x="5227864" y="1896053"/>
            <a:ext cx="4846865" cy="1477328"/>
          </a:xfrm>
          <a:prstGeom prst="rect">
            <a:avLst/>
          </a:prstGeom>
          <a:ln w="3175">
            <a:solidFill>
              <a:schemeClr val="tx1"/>
            </a:solidFill>
          </a:ln>
        </p:spPr>
        <p:txBody>
          <a:bodyPr wrap="square">
            <a:spAutoFit/>
          </a:bodyPr>
          <a:lstStyle/>
          <a:p>
            <a:pPr algn="just"/>
            <a:r>
              <a:rPr lang="en-AU" sz="1000" b="1" dirty="0">
                <a:latin typeface="Calibri" panose="020F0502020204030204" pitchFamily="34" charset="0"/>
                <a:cs typeface="Calibri" panose="020F0502020204030204" pitchFamily="34" charset="0"/>
              </a:rPr>
              <a:t>Fig.1 - Dates and zoom levels cached</a:t>
            </a:r>
          </a:p>
          <a:p>
            <a:pPr algn="just"/>
            <a:r>
              <a:rPr lang="en-AU" sz="1000" dirty="0">
                <a:solidFill>
                  <a:srgbClr val="00B050"/>
                </a:solidFill>
                <a:latin typeface="Calibri" panose="020F0502020204030204" pitchFamily="34" charset="0"/>
                <a:cs typeface="Calibri" panose="020F0502020204030204" pitchFamily="34" charset="0"/>
              </a:rPr>
              <a:t>/local/avs900/Australia/</a:t>
            </a:r>
            <a:r>
              <a:rPr lang="en-AU" sz="1000" dirty="0" err="1">
                <a:solidFill>
                  <a:srgbClr val="00B050"/>
                </a:solidFill>
                <a:latin typeface="Calibri" panose="020F0502020204030204" pitchFamily="34" charset="0"/>
                <a:cs typeface="Calibri" panose="020F0502020204030204" pitchFamily="34" charset="0"/>
              </a:rPr>
              <a:t>DEA_Tiles</a:t>
            </a:r>
            <a:r>
              <a:rPr lang="en-AU" sz="1000" dirty="0">
                <a:solidFill>
                  <a:srgbClr val="00B050"/>
                </a:solidFill>
                <a:latin typeface="Calibri" panose="020F0502020204030204" pitchFamily="34" charset="0"/>
                <a:cs typeface="Calibri" panose="020F0502020204030204" pitchFamily="34" charset="0"/>
              </a:rPr>
              <a:t>/landsat8_nbar_16day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2013-03-19 – Cached from 3000 to 10km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2013-04-04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2013-04-20 – Cached from 3000 to 100km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2013-05-06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2013-05-22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2013-06-07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2013-06-23 – Do.</a:t>
            </a:r>
          </a:p>
        </p:txBody>
      </p:sp>
      <p:sp>
        <p:nvSpPr>
          <p:cNvPr id="5" name="Rectangle 4">
            <a:extLst>
              <a:ext uri="{FF2B5EF4-FFF2-40B4-BE49-F238E27FC236}">
                <a16:creationId xmlns:a16="http://schemas.microsoft.com/office/drawing/2014/main" id="{2403F938-FCA8-4823-81DC-C8EA60657282}"/>
              </a:ext>
            </a:extLst>
          </p:cNvPr>
          <p:cNvSpPr/>
          <p:nvPr/>
        </p:nvSpPr>
        <p:spPr>
          <a:xfrm>
            <a:off x="5227864" y="3429000"/>
            <a:ext cx="4846865" cy="1169551"/>
          </a:xfrm>
          <a:prstGeom prst="rect">
            <a:avLst/>
          </a:prstGeom>
          <a:ln w="3175">
            <a:solidFill>
              <a:schemeClr val="tx1"/>
            </a:solidFill>
          </a:ln>
        </p:spPr>
        <p:txBody>
          <a:bodyPr wrap="square">
            <a:spAutoFit/>
          </a:bodyPr>
          <a:lstStyle/>
          <a:p>
            <a:pPr lvl="0">
              <a:spcAft>
                <a:spcPts val="0"/>
              </a:spcAft>
            </a:pPr>
            <a:r>
              <a:rPr lang="en-AU" sz="1000" b="1" dirty="0">
                <a:latin typeface="Calibri" panose="020F0502020204030204" pitchFamily="34" charset="0"/>
                <a:ea typeface="Times New Roman" panose="02020603050405020304" pitchFamily="18" charset="0"/>
              </a:rPr>
              <a:t>Fig.2 - Time to display the built tiles (sequential code)</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3"/>
              </a:rPr>
              <a:t>20 km</a:t>
            </a:r>
            <a:r>
              <a:rPr lang="en-AU" sz="1000" dirty="0">
                <a:latin typeface="Calibri" panose="020F0502020204030204" pitchFamily="34" charset="0"/>
                <a:ea typeface="Times New Roman" panose="02020603050405020304" pitchFamily="18" charset="0"/>
              </a:rPr>
              <a:t> tile from 4 x 10 km tiles. – Takes </a:t>
            </a:r>
            <a:r>
              <a:rPr lang="en-AU" sz="1000" dirty="0">
                <a:solidFill>
                  <a:srgbClr val="FF0000"/>
                </a:solidFill>
                <a:latin typeface="Calibri" panose="020F0502020204030204" pitchFamily="34" charset="0"/>
                <a:ea typeface="Times New Roman" panose="02020603050405020304" pitchFamily="18" charset="0"/>
              </a:rPr>
              <a:t>&lt; 1</a:t>
            </a:r>
            <a:r>
              <a:rPr lang="en-AU" sz="1000" dirty="0">
                <a:latin typeface="Calibri" panose="020F0502020204030204" pitchFamily="34" charset="0"/>
                <a:ea typeface="Times New Roman" panose="02020603050405020304" pitchFamily="18" charset="0"/>
              </a:rPr>
              <a:t> sec to build and display</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4"/>
              </a:rPr>
              <a:t>50 km</a:t>
            </a:r>
            <a:r>
              <a:rPr lang="en-AU" sz="1000" dirty="0">
                <a:latin typeface="Calibri" panose="020F0502020204030204" pitchFamily="34" charset="0"/>
                <a:ea typeface="Times New Roman" panose="02020603050405020304" pitchFamily="18" charset="0"/>
              </a:rPr>
              <a:t> tile from 16 x 10 km – </a:t>
            </a:r>
            <a:r>
              <a:rPr lang="en-AU" sz="1000" dirty="0">
                <a:solidFill>
                  <a:srgbClr val="FF0000"/>
                </a:solidFill>
                <a:latin typeface="Calibri" panose="020F0502020204030204" pitchFamily="34" charset="0"/>
                <a:ea typeface="Times New Roman" panose="02020603050405020304" pitchFamily="18" charset="0"/>
              </a:rPr>
              <a:t>3</a:t>
            </a:r>
            <a:r>
              <a:rPr lang="en-AU" sz="1000" dirty="0">
                <a:latin typeface="Calibri" panose="020F0502020204030204" pitchFamily="34" charset="0"/>
                <a:ea typeface="Times New Roman" panose="02020603050405020304" pitchFamily="18" charset="0"/>
              </a:rPr>
              <a:t> 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5"/>
              </a:rPr>
              <a:t>100 km</a:t>
            </a:r>
            <a:r>
              <a:rPr lang="en-AU" sz="1000" dirty="0">
                <a:latin typeface="Calibri" panose="020F0502020204030204" pitchFamily="34" charset="0"/>
                <a:ea typeface="Times New Roman" panose="02020603050405020304" pitchFamily="18" charset="0"/>
              </a:rPr>
              <a:t> tile from 64 x 10 km – </a:t>
            </a:r>
            <a:r>
              <a:rPr lang="en-AU" sz="1000" dirty="0">
                <a:solidFill>
                  <a:srgbClr val="FF0000"/>
                </a:solidFill>
                <a:latin typeface="Calibri" panose="020F0502020204030204" pitchFamily="34" charset="0"/>
                <a:ea typeface="Times New Roman" panose="02020603050405020304" pitchFamily="18" charset="0"/>
              </a:rPr>
              <a:t>23 </a:t>
            </a:r>
            <a:r>
              <a:rPr lang="en-AU" sz="1000" dirty="0">
                <a:latin typeface="Calibri" panose="020F0502020204030204" pitchFamily="34" charset="0"/>
                <a:ea typeface="Times New Roman" panose="02020603050405020304" pitchFamily="18" charset="0"/>
              </a:rPr>
              <a:t>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6"/>
              </a:rPr>
              <a:t>200 km</a:t>
            </a:r>
            <a:r>
              <a:rPr lang="en-AU" sz="1000" dirty="0">
                <a:latin typeface="Calibri" panose="020F0502020204030204" pitchFamily="34" charset="0"/>
                <a:ea typeface="Times New Roman" panose="02020603050405020304" pitchFamily="18" charset="0"/>
              </a:rPr>
              <a:t> from 256 x 10 km  - </a:t>
            </a:r>
            <a:r>
              <a:rPr lang="en-AU" sz="1000" dirty="0">
                <a:solidFill>
                  <a:srgbClr val="FF0000"/>
                </a:solidFill>
                <a:latin typeface="Calibri" panose="020F0502020204030204" pitchFamily="34" charset="0"/>
                <a:ea typeface="Times New Roman" panose="02020603050405020304" pitchFamily="18" charset="0"/>
              </a:rPr>
              <a:t>114 sec</a:t>
            </a:r>
            <a:r>
              <a:rPr lang="en-AU" sz="1000" dirty="0">
                <a:latin typeface="Calibri" panose="020F0502020204030204" pitchFamily="34" charset="0"/>
                <a:ea typeface="Times New Roman" panose="02020603050405020304" pitchFamily="18" charset="0"/>
              </a:rPr>
              <a:t> (1:54 min)</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dirty="0">
                <a:latin typeface="Calibri" panose="020F0502020204030204" pitchFamily="34" charset="0"/>
                <a:ea typeface="Times New Roman" panose="02020603050405020304" pitchFamily="18" charset="0"/>
              </a:rPr>
              <a:t>Lower zoom levels: Not tested, but will take 4x time at each level.</a:t>
            </a:r>
          </a:p>
          <a:p>
            <a:pPr marL="171450" indent="-171450">
              <a:buFont typeface="Arial" panose="020B0604020202020204" pitchFamily="34" charset="0"/>
              <a:buChar char="•"/>
            </a:pPr>
            <a:r>
              <a:rPr lang="en-AU" sz="1000" dirty="0">
                <a:effectLst/>
                <a:latin typeface="Calibri" panose="020F0502020204030204" pitchFamily="34" charset="0"/>
                <a:ea typeface="Calibri" panose="020F0502020204030204" pitchFamily="34" charset="0"/>
              </a:rPr>
              <a:t>Parallelising the build process may reduce the times considerably.</a:t>
            </a:r>
          </a:p>
        </p:txBody>
      </p:sp>
      <p:sp>
        <p:nvSpPr>
          <p:cNvPr id="7" name="TextBox 6">
            <a:extLst>
              <a:ext uri="{FF2B5EF4-FFF2-40B4-BE49-F238E27FC236}">
                <a16:creationId xmlns:a16="http://schemas.microsoft.com/office/drawing/2014/main" id="{1D6CB974-2F17-4E2C-AFAB-5C36A2D8F38B}"/>
              </a:ext>
            </a:extLst>
          </p:cNvPr>
          <p:cNvSpPr txBox="1"/>
          <p:nvPr/>
        </p:nvSpPr>
        <p:spPr>
          <a:xfrm>
            <a:off x="832759" y="5633357"/>
            <a:ext cx="4327071" cy="400110"/>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000" b="1" noProof="1">
                <a:solidFill>
                  <a:srgbClr val="FF0000"/>
                </a:solidFill>
                <a:latin typeface="Calibri" panose="020F0502020204030204" pitchFamily="34" charset="0"/>
                <a:cs typeface="Calibri" panose="020F0502020204030204" pitchFamily="34" charset="0"/>
              </a:rPr>
              <a:t>This method is highly inefficient and should not be used for Terria. </a:t>
            </a:r>
          </a:p>
          <a:p>
            <a:pPr marL="171450" indent="-171450" algn="just">
              <a:buFont typeface="Arial" panose="020B0604020202020204" pitchFamily="34" charset="0"/>
              <a:buChar char="•"/>
            </a:pPr>
            <a:r>
              <a:rPr lang="en-US" sz="1000" b="1" noProof="1">
                <a:solidFill>
                  <a:srgbClr val="FF0000"/>
                </a:solidFill>
                <a:latin typeface="Calibri" panose="020F0502020204030204" pitchFamily="34" charset="0"/>
                <a:cs typeface="Calibri" panose="020F0502020204030204" pitchFamily="34" charset="0"/>
              </a:rPr>
              <a:t>It is useful to get tiles requested via scripts.</a:t>
            </a:r>
          </a:p>
        </p:txBody>
      </p:sp>
      <p:sp>
        <p:nvSpPr>
          <p:cNvPr id="8" name="TextBox 7">
            <a:extLst>
              <a:ext uri="{FF2B5EF4-FFF2-40B4-BE49-F238E27FC236}">
                <a16:creationId xmlns:a16="http://schemas.microsoft.com/office/drawing/2014/main" id="{A0578694-6ACA-4D0E-8BDB-73192AFE3EF1}"/>
              </a:ext>
            </a:extLst>
          </p:cNvPr>
          <p:cNvSpPr txBox="1"/>
          <p:nvPr/>
        </p:nvSpPr>
        <p:spPr>
          <a:xfrm>
            <a:off x="10197193" y="5951764"/>
            <a:ext cx="1240971" cy="253093"/>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20 Aug 2019</a:t>
            </a:r>
            <a:endParaRPr lang="en-AU" sz="10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53382246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3" name="TextBox 2">
            <a:extLst>
              <a:ext uri="{FF2B5EF4-FFF2-40B4-BE49-F238E27FC236}">
                <a16:creationId xmlns:a16="http://schemas.microsoft.com/office/drawing/2014/main" id="{15B4DA07-E8EE-49A9-901B-15EE51F05DCE}"/>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TL;DR</a:t>
            </a:r>
          </a:p>
        </p:txBody>
      </p:sp>
      <p:sp>
        <p:nvSpPr>
          <p:cNvPr id="2" name="TextBox 1">
            <a:extLst>
              <a:ext uri="{FF2B5EF4-FFF2-40B4-BE49-F238E27FC236}">
                <a16:creationId xmlns:a16="http://schemas.microsoft.com/office/drawing/2014/main" id="{49C3DCA5-65F4-4EA3-8279-743D98BD9719}"/>
              </a:ext>
            </a:extLst>
          </p:cNvPr>
          <p:cNvSpPr txBox="1"/>
          <p:nvPr/>
        </p:nvSpPr>
        <p:spPr>
          <a:xfrm>
            <a:off x="898071" y="906237"/>
            <a:ext cx="1934936" cy="461665"/>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TL;DR</a:t>
            </a:r>
            <a:endParaRPr lang="en-AU" sz="24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6D24DC9-27A4-40E4-8A0E-E8A69691EF65}"/>
              </a:ext>
            </a:extLst>
          </p:cNvPr>
          <p:cNvSpPr txBox="1"/>
          <p:nvPr/>
        </p:nvSpPr>
        <p:spPr>
          <a:xfrm>
            <a:off x="257584" y="1367902"/>
            <a:ext cx="6092882" cy="3785652"/>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Setup GSKY </a:t>
            </a:r>
            <a:r>
              <a:rPr lang="en-US" sz="1000" dirty="0">
                <a:latin typeface="Calibri" panose="020F0502020204030204" pitchFamily="34" charset="0"/>
                <a:cs typeface="Calibri" panose="020F0502020204030204" pitchFamily="34" charset="0"/>
              </a:rPr>
              <a:t>(once) on Raijin login or PBS node.</a:t>
            </a:r>
          </a:p>
          <a:p>
            <a:pPr marL="628650" lvl="1" indent="-171450" algn="just">
              <a:buFont typeface="Arial" panose="020B0604020202020204" pitchFamily="34" charset="0"/>
              <a:buChar char="•"/>
            </a:pPr>
            <a:r>
              <a:rPr lang="en-US" sz="1000" dirty="0">
                <a:solidFill>
                  <a:srgbClr val="08ABD5"/>
                </a:solidFill>
                <a:latin typeface="Calibri" panose="020F0502020204030204" pitchFamily="34" charset="0"/>
                <a:cs typeface="Calibri" panose="020F0502020204030204" pitchFamily="34" charset="0"/>
              </a:rPr>
              <a:t>python3 /short/z00/avs900/gsky/12082019/build_gsky.py</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Start a Raijin PBS interactive node.</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qsub -I -P z00 -q express -l ncpus=16 -l mem=32GB</a:t>
            </a:r>
            <a:endParaRPr lang="en-US" sz="10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Ingest data </a:t>
            </a:r>
            <a:r>
              <a:rPr lang="en-US" sz="1000" dirty="0">
                <a:latin typeface="Calibri" panose="020F0502020204030204" pitchFamily="34" charset="0"/>
                <a:cs typeface="Calibri" panose="020F0502020204030204" pitchFamily="34" charset="0"/>
              </a:rPr>
              <a:t>and start GSKY, GRPC and MAS servers.</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 </a:t>
            </a:r>
            <a:r>
              <a:rPr lang="en-AU" sz="1000" noProof="1">
                <a:solidFill>
                  <a:srgbClr val="00B050"/>
                </a:solidFill>
                <a:latin typeface="Calibri" panose="020F0502020204030204" pitchFamily="34" charset="0"/>
                <a:cs typeface="Calibri" panose="020F0502020204030204" pitchFamily="34" charset="0"/>
              </a:rPr>
              <a:t>dea</a:t>
            </a:r>
            <a:endParaRPr lang="en-AU" sz="1000" noProof="1">
              <a:latin typeface="Calibri" panose="020F0502020204030204" pitchFamily="34" charset="0"/>
              <a:cs typeface="Calibri" panose="020F0502020204030204" pitchFamily="34" charset="0"/>
            </a:endParaRPr>
          </a:p>
          <a:p>
            <a:pPr algn="just"/>
            <a:endParaRPr lang="en-AU" sz="1000" b="1"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Cache the tiles</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Save ‘/short/z00/avs900/gsky/12082019/Australia/create_tiles_using_calculated_coords.pl’ in the </a:t>
            </a:r>
            <a:r>
              <a:rPr lang="en-AU" sz="1000" b="1" noProof="1">
                <a:latin typeface="Calibri" panose="020F0502020204030204" pitchFamily="34" charset="0"/>
                <a:cs typeface="Calibri" panose="020F0502020204030204" pitchFamily="34" charset="0"/>
              </a:rPr>
              <a:t>$tiles_base</a:t>
            </a:r>
            <a:r>
              <a:rPr lang="en-AU" sz="1000" noProof="1">
                <a:latin typeface="Calibri" panose="020F0502020204030204" pitchFamily="34" charset="0"/>
                <a:cs typeface="Calibri" panose="020F0502020204030204" pitchFamily="34" charset="0"/>
              </a:rPr>
              <a:t> directory.</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$tiles_base = </a:t>
            </a:r>
            <a:r>
              <a:rPr lang="en-AU" sz="1000" noProof="1">
                <a:latin typeface="Calibri" panose="020F0502020204030204" pitchFamily="34" charset="0"/>
                <a:cs typeface="Calibri" panose="020F0502020204030204" pitchFamily="34" charset="0"/>
              </a:rPr>
              <a:t>/short/z00/xxx900/gsky/12082019/Australia/landsat8_nbar_16day</a:t>
            </a:r>
            <a:endParaRPr lang="en-AU" sz="1000" noProof="1">
              <a:solidFill>
                <a:srgbClr val="00B050"/>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a:t>
            </a:r>
            <a:r>
              <a:rPr lang="en-AU" sz="1000" b="1" noProof="1">
                <a:latin typeface="Calibri" panose="020F0502020204030204" pitchFamily="34" charset="0"/>
                <a:cs typeface="Calibri" panose="020F0502020204030204" pitchFamily="34" charset="0"/>
              </a:rPr>
              <a:t>$tiles_base</a:t>
            </a:r>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script for a single date and zoom level as…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r>
              <a:rPr lang="en-AU" sz="1000" noProof="1">
                <a:solidFill>
                  <a:schemeClr val="tx2">
                    <a:lumMod val="75000"/>
                  </a:schemeClr>
                </a:solidFill>
                <a:latin typeface="Calibri" panose="020F0502020204030204" pitchFamily="34" charset="0"/>
                <a:cs typeface="Calibri" panose="020F0502020204030204" pitchFamily="34" charset="0"/>
              </a:rPr>
              <a:t>2013-03-19 </a:t>
            </a:r>
            <a:r>
              <a:rPr lang="en-AU" sz="1000" noProof="1">
                <a:solidFill>
                  <a:schemeClr val="accent2">
                    <a:lumMod val="75000"/>
                  </a:schemeClr>
                </a:solidFill>
                <a:latin typeface="Calibri" panose="020F0502020204030204" pitchFamily="34" charset="0"/>
                <a:cs typeface="Calibri" panose="020F0502020204030204" pitchFamily="34" charset="0"/>
              </a:rPr>
              <a:t>10</a:t>
            </a:r>
            <a:r>
              <a:rPr lang="en-AU" sz="1000" baseline="30000" noProof="1">
                <a:solidFill>
                  <a:srgbClr val="FF0000"/>
                </a:solidFill>
                <a:latin typeface="Calibri" panose="020F0502020204030204" pitchFamily="34" charset="0"/>
                <a:cs typeface="Calibri" panose="020F0502020204030204" pitchFamily="34" charset="0"/>
              </a:rPr>
              <a:t> </a:t>
            </a:r>
            <a:r>
              <a:rPr lang="en-AU" sz="1400" baseline="30000" noProof="1">
                <a:solidFill>
                  <a:srgbClr val="FF0000"/>
                </a:solidFill>
                <a:latin typeface="Calibri" panose="020F0502020204030204" pitchFamily="34" charset="0"/>
                <a:cs typeface="Calibri" panose="020F0502020204030204" pitchFamily="34" charset="0"/>
              </a:rPr>
              <a:t>#</a:t>
            </a:r>
            <a:endParaRPr lang="en-AU" sz="1000" baseline="30000" noProof="1">
              <a:solidFill>
                <a:srgbClr val="FF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For mutiple dates and zoom levels…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 </a:t>
            </a:r>
            <a:r>
              <a:rPr lang="en-AU" sz="1000" noProof="1">
                <a:solidFill>
                  <a:schemeClr val="accent5">
                    <a:lumMod val="75000"/>
                  </a:schemeClr>
                </a:solidFill>
                <a:latin typeface="Calibri" panose="020F0502020204030204" pitchFamily="34" charset="0"/>
                <a:cs typeface="Calibri" panose="020F0502020204030204" pitchFamily="34" charset="0"/>
              </a:rPr>
              <a:t>2013-03-19,2013-04-04,2013-04-20,2013-05-06,2013-05-22,2013-06-07,2013-06-23</a:t>
            </a:r>
            <a:r>
              <a:rPr lang="en-AU" sz="1000" noProof="1">
                <a:solidFill>
                  <a:srgbClr val="00B050"/>
                </a:solidFill>
                <a:latin typeface="Calibri" panose="020F0502020204030204" pitchFamily="34" charset="0"/>
                <a:cs typeface="Calibri" panose="020F0502020204030204" pitchFamily="34" charset="0"/>
              </a:rPr>
              <a:t> </a:t>
            </a:r>
            <a:r>
              <a:rPr lang="en-AU" sz="1000" noProof="1">
                <a:solidFill>
                  <a:schemeClr val="accent2">
                    <a:lumMod val="75000"/>
                  </a:schemeClr>
                </a:solidFill>
                <a:latin typeface="Calibri" panose="020F0502020204030204" pitchFamily="34" charset="0"/>
                <a:cs typeface="Calibri" panose="020F0502020204030204" pitchFamily="34" charset="0"/>
              </a:rPr>
              <a:t>3000,1000,500,300,200,100,50,20,10</a:t>
            </a:r>
            <a:r>
              <a:rPr lang="en-AU" sz="1000" noProof="1">
                <a:solidFill>
                  <a:srgbClr val="FF0000"/>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To take dates and zoom levels from the script: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create_tiles_using_calculated_coords.pl</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401: @times = ("2013-04-20","2013-05-06","2013-05-22","2013-06-07","2013-06-23“,…);</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410: @zoom_levels = (3000,1000,500,300,200,100,50,20,10);</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latin typeface="Calibri" panose="020F0502020204030204" pitchFamily="34" charset="0"/>
                <a:cs typeface="Calibri" panose="020F0502020204030204" pitchFamily="34" charset="0"/>
              </a:rPr>
              <a:t>	</a:t>
            </a:r>
          </a:p>
          <a:p>
            <a:pPr lvl="1"/>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5" name="TextBox 4">
            <a:extLst>
              <a:ext uri="{FF2B5EF4-FFF2-40B4-BE49-F238E27FC236}">
                <a16:creationId xmlns:a16="http://schemas.microsoft.com/office/drawing/2014/main" id="{0781D7BA-22FD-45F4-9448-BF42A7AAC890}"/>
              </a:ext>
            </a:extLst>
          </p:cNvPr>
          <p:cNvSpPr txBox="1"/>
          <p:nvPr/>
        </p:nvSpPr>
        <p:spPr>
          <a:xfrm>
            <a:off x="6392410" y="1367902"/>
            <a:ext cx="5799589" cy="2708434"/>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The steps below are included in the above script. Giving here for manual run, if necessary.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Delete the blank tiles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/short/z00/avs900/gsky/12082019/Australia/landsat8_nbar_16day/2013-04-20/50</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find . -name "*.png" -size -821c -exec rm -f {} \;</a:t>
            </a: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Gzip the files.</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cd /short/z00/avs900/gsky/12082019/Australia/landsat8_nbar_16day/2013-04-20/50</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cf landsat8_nbar_16day_2013-04-20_100.tar .</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gzip landsat8_nbar_16day_2013-04-20_100.tar</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rm -f *.png</a:t>
            </a:r>
          </a:p>
          <a:p>
            <a:pPr algn="just"/>
            <a:endParaRPr lang="en-US" sz="1000" b="1" noProof="1">
              <a:latin typeface="Calibri" panose="020F0502020204030204" pitchFamily="34" charset="0"/>
              <a:cs typeface="Calibri" panose="020F0502020204030204" pitchFamily="34" charset="0"/>
            </a:endParaRPr>
          </a:p>
          <a:p>
            <a:pPr algn="just"/>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/local/xxx900/Australia/DEA_Tiles/landsat8_nbar_16day/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xxx900@raijin.nci.org.au:/short/z00/xxx900/gsky/12082019/Australia/landsat8_nbar_16day/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 tar xf 20/*.gz; </a:t>
            </a:r>
            <a:r>
              <a:rPr lang="en-US" sz="1000" noProof="1">
                <a:latin typeface="Calibri" panose="020F0502020204030204" pitchFamily="34" charset="0"/>
                <a:cs typeface="Calibri" panose="020F0502020204030204" pitchFamily="34" charset="0"/>
              </a:rPr>
              <a:t>etc.</a:t>
            </a:r>
          </a:p>
        </p:txBody>
      </p:sp>
      <p:sp>
        <p:nvSpPr>
          <p:cNvPr id="7" name="TextBox 6">
            <a:extLst>
              <a:ext uri="{FF2B5EF4-FFF2-40B4-BE49-F238E27FC236}">
                <a16:creationId xmlns:a16="http://schemas.microsoft.com/office/drawing/2014/main" id="{C43F387E-C84B-4E76-83FD-363180A6D32C}"/>
              </a:ext>
            </a:extLst>
          </p:cNvPr>
          <p:cNvSpPr txBox="1"/>
          <p:nvPr/>
        </p:nvSpPr>
        <p:spPr>
          <a:xfrm>
            <a:off x="6392410" y="4186106"/>
            <a:ext cx="5738071" cy="707886"/>
          </a:xfrm>
          <a:prstGeom prst="rect">
            <a:avLst/>
          </a:prstGeom>
          <a:noFill/>
        </p:spPr>
        <p:txBody>
          <a:bodyPr wrap="square" rtlCol="0">
            <a:spAutoFit/>
          </a:bodyPr>
          <a:lstStyle/>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large size,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Seems to happen randomly and is probably not size-depended.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If it happens to the same tile repeatedy, then the timeout must be increased in ows.go.</a:t>
            </a:r>
          </a:p>
        </p:txBody>
      </p:sp>
    </p:spTree>
    <p:extLst>
      <p:ext uri="{BB962C8B-B14F-4D97-AF65-F5344CB8AC3E}">
        <p14:creationId xmlns:p14="http://schemas.microsoft.com/office/powerpoint/2010/main" val="95030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A78314-D6A3-43F7-8D0D-A84D2F4ADD58}"/>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a:extLst>
              <a:ext uri="{FF2B5EF4-FFF2-40B4-BE49-F238E27FC236}">
                <a16:creationId xmlns:a16="http://schemas.microsoft.com/office/drawing/2014/main" id="{2236B1B8-2873-4FA6-8CD2-90243E485676}"/>
              </a:ext>
            </a:extLst>
          </p:cNvPr>
          <p:cNvSpPr txBox="1"/>
          <p:nvPr/>
        </p:nvSpPr>
        <p:spPr>
          <a:xfrm>
            <a:off x="2037840" y="182880"/>
            <a:ext cx="9748692"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Setup GSKY and MAS servers and ingest the data</a:t>
            </a:r>
          </a:p>
        </p:txBody>
      </p:sp>
      <p:sp>
        <p:nvSpPr>
          <p:cNvPr id="7" name="TextBox 6">
            <a:extLst>
              <a:ext uri="{FF2B5EF4-FFF2-40B4-BE49-F238E27FC236}">
                <a16:creationId xmlns:a16="http://schemas.microsoft.com/office/drawing/2014/main" id="{F16A68C2-1081-47F7-BF90-DA47EBE8824C}"/>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Setting up the GSKY/GRPC servers and MAS database</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0CBE842-EA71-4F82-BD1A-531DB0F4E206}"/>
              </a:ext>
            </a:extLst>
          </p:cNvPr>
          <p:cNvSpPr txBox="1"/>
          <p:nvPr/>
        </p:nvSpPr>
        <p:spPr>
          <a:xfrm>
            <a:off x="146957" y="1475634"/>
            <a:ext cx="4526603" cy="4708981"/>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Caching is done on Raijin PBS nodes (interactive, but will use batch queues later).</a:t>
            </a:r>
          </a:p>
          <a:p>
            <a:pPr algn="just"/>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GSKY and all dependencies on Raijin – once only.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the MAS database and start GSKY on PBS nodes – each time.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GSKY: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a directory under ‘raijin:/short/z00/avs900/gsky/’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git clone git@git.nci.org.au:jxg900/gsky_provisioning.git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Rename ‘gsky_provisioning’ to ‘12082019’ (unique date as dirname)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Download and install </a:t>
            </a:r>
            <a:r>
              <a:rPr lang="en-AU" sz="1000" noProof="1">
                <a:latin typeface="Calibri" panose="020F0502020204030204" pitchFamily="34" charset="0"/>
                <a:cs typeface="Calibri" panose="020F0502020204030204" pitchFamily="34" charset="0"/>
                <a:hlinkClick r:id="rId2"/>
              </a:rPr>
              <a:t>Anaconda3</a:t>
            </a:r>
            <a:r>
              <a:rPr lang="en-AU" sz="1000" noProof="1">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curl </a:t>
            </a:r>
            <a:r>
              <a:rPr lang="en-AU" sz="1000" noProof="1">
                <a:latin typeface="Calibri" panose="020F0502020204030204" pitchFamily="34" charset="0"/>
                <a:cs typeface="Calibri" panose="020F0502020204030204" pitchFamily="34" charset="0"/>
                <a:hlinkClick r:id="rId2"/>
              </a:rPr>
              <a:t>‘url</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‘python3 build_gsky.py’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Will take &gt; 30 minutes for first installation.</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MAS and ingest the data:</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session.</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a:t>
            </a:r>
            <a:r>
              <a:rPr lang="en-AU" sz="1000" noProof="1">
                <a:solidFill>
                  <a:srgbClr val="FF0000"/>
                </a:solidFill>
                <a:latin typeface="Calibri" panose="020F0502020204030204" pitchFamily="34" charset="0"/>
                <a:cs typeface="Calibri" panose="020F0502020204030204" pitchFamily="34" charset="0"/>
              </a:rPr>
              <a:t>express</a:t>
            </a:r>
            <a:r>
              <a:rPr lang="en-AU" sz="1000" noProof="1">
                <a:latin typeface="Calibri" panose="020F0502020204030204" pitchFamily="34" charset="0"/>
                <a:cs typeface="Calibri" panose="020F0502020204030204" pitchFamily="34" charset="0"/>
              </a:rPr>
              <a:t> -l ncpus=16 -l mem=32GB or,</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normal -l ncpus=16 -l mem=32GB</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/short/z00/avs900/gsky/12082019/provision_single_node.py (</a:t>
            </a:r>
            <a:r>
              <a:rPr lang="en-AU" sz="1000" b="1" noProof="1">
                <a:latin typeface="Calibri" panose="020F0502020204030204" pitchFamily="34" charset="0"/>
                <a:cs typeface="Calibri" panose="020F0502020204030204" pitchFamily="34" charset="0"/>
              </a:rPr>
              <a:t>Fig.1</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python3 /short/z00/avs900/gsky/12082019/provision_single_node.py dea </a:t>
            </a:r>
            <a:r>
              <a:rPr lang="en-AU" sz="1000" noProof="1">
                <a:solidFill>
                  <a:srgbClr val="FF0000"/>
                </a:solidFill>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Takes 10min. to complete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Must create a ‘test_wms.png’ of size &gt; 820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will leave the GSKY, GRPC and MAS servers running.</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 (next slide)</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9" name="TextBox 8">
            <a:extLst>
              <a:ext uri="{FF2B5EF4-FFF2-40B4-BE49-F238E27FC236}">
                <a16:creationId xmlns:a16="http://schemas.microsoft.com/office/drawing/2014/main" id="{14BC193B-5135-4B96-9411-A09525463D3D}"/>
              </a:ext>
            </a:extLst>
          </p:cNvPr>
          <p:cNvSpPr txBox="1"/>
          <p:nvPr/>
        </p:nvSpPr>
        <p:spPr>
          <a:xfrm>
            <a:off x="4673560" y="906247"/>
            <a:ext cx="7371483" cy="5278368"/>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Fig.1 - </a:t>
            </a:r>
            <a:r>
              <a:rPr lang="en-AU" sz="1000" b="1" noProof="1">
                <a:latin typeface="Calibri" panose="020F0502020204030204" pitchFamily="34" charset="0"/>
                <a:cs typeface="Calibri" panose="020F0502020204030204" pitchFamily="34" charset="0"/>
                <a:hlinkClick r:id="rId3"/>
              </a:rPr>
              <a:t>provision_single_node.py</a:t>
            </a:r>
            <a:r>
              <a:rPr lang="en-AU" sz="1000" b="1"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(only the edited lines are shown below)</a:t>
            </a:r>
          </a:p>
          <a:p>
            <a:pPr algn="just"/>
            <a:r>
              <a:rPr lang="en-AU" sz="1000" noProof="1">
                <a:latin typeface="Calibri" panose="020F0502020204030204" pitchFamily="34" charset="0"/>
                <a:cs typeface="Calibri" panose="020F0502020204030204" pitchFamily="34" charset="0"/>
              </a:rPr>
              <a:t>     10 try:</a:t>
            </a:r>
          </a:p>
          <a:p>
            <a:pPr algn="just"/>
            <a:r>
              <a:rPr lang="en-AU" sz="1000" noProof="1">
                <a:latin typeface="Calibri" panose="020F0502020204030204" pitchFamily="34" charset="0"/>
                <a:cs typeface="Calibri" panose="020F0502020204030204" pitchFamily="34" charset="0"/>
              </a:rPr>
              <a:t>     11         dataset = sys.argv[1]</a:t>
            </a:r>
          </a:p>
          <a:p>
            <a:pPr algn="just"/>
            <a:r>
              <a:rPr lang="en-AU" sz="1000" noProof="1">
                <a:latin typeface="Calibri" panose="020F0502020204030204" pitchFamily="34" charset="0"/>
                <a:cs typeface="Calibri" panose="020F0502020204030204" pitchFamily="34" charset="0"/>
              </a:rPr>
              <a:t>     12 except:</a:t>
            </a:r>
          </a:p>
          <a:p>
            <a:pPr algn="just"/>
            <a:r>
              <a:rPr lang="en-AU" sz="1000" noProof="1">
                <a:latin typeface="Calibri" panose="020F0502020204030204" pitchFamily="34" charset="0"/>
                <a:cs typeface="Calibri" panose="020F0502020204030204" pitchFamily="34" charset="0"/>
              </a:rPr>
              <a:t>     13         sys.exit('ERROR: Must specify a dataset. e.g. "python3 provision_single_node.py dea". Exitting!’)</a:t>
            </a:r>
          </a:p>
          <a:p>
            <a:pPr algn="just"/>
            <a:r>
              <a:rPr lang="en-AU" sz="1000" noProof="1">
                <a:latin typeface="Calibri" panose="020F0502020204030204" pitchFamily="34" charset="0"/>
                <a:cs typeface="Calibri" panose="020F0502020204030204" pitchFamily="34" charset="0"/>
              </a:rPr>
              <a:t>     33   GSKY_GRPC_POOL_SIZE=</a:t>
            </a:r>
            <a:r>
              <a:rPr lang="en-AU" sz="1000" noProof="1">
                <a:solidFill>
                  <a:srgbClr val="FF0000"/>
                </a:solidFill>
                <a:latin typeface="Calibri" panose="020F0502020204030204" pitchFamily="34" charset="0"/>
                <a:cs typeface="Calibri" panose="020F0502020204030204" pitchFamily="34" charset="0"/>
              </a:rPr>
              <a:t>32</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36 crawl_files = ''</a:t>
            </a:r>
          </a:p>
          <a:p>
            <a:pPr algn="just"/>
            <a:r>
              <a:rPr lang="en-AU" sz="1000" noProof="1">
                <a:latin typeface="Calibri" panose="020F0502020204030204" pitchFamily="34" charset="0"/>
                <a:cs typeface="Calibri" panose="020F0502020204030204" pitchFamily="34" charset="0"/>
              </a:rPr>
              <a:t>     37 url = ''</a:t>
            </a:r>
          </a:p>
          <a:p>
            <a:pPr algn="just"/>
            <a:r>
              <a:rPr lang="en-AU" sz="1000" noProof="1">
                <a:latin typeface="Calibri" panose="020F0502020204030204" pitchFamily="34" charset="0"/>
                <a:cs typeface="Calibri" panose="020F0502020204030204" pitchFamily="34" charset="0"/>
              </a:rPr>
              <a:t>     38 conf_json = ‘’</a:t>
            </a:r>
          </a:p>
          <a:p>
            <a:pPr algn="just"/>
            <a:r>
              <a:rPr lang="en-AU" sz="1000" noProof="1">
                <a:latin typeface="Calibri" panose="020F0502020204030204" pitchFamily="34" charset="0"/>
                <a:cs typeface="Calibri" panose="020F0502020204030204" pitchFamily="34" charset="0"/>
              </a:rPr>
              <a:t>     45 if dataset == 'dea':</a:t>
            </a:r>
          </a:p>
          <a:p>
            <a:pPr algn="just"/>
            <a:r>
              <a:rPr lang="en-AU" sz="1000" noProof="1">
                <a:latin typeface="Calibri" panose="020F0502020204030204" pitchFamily="34" charset="0"/>
                <a:cs typeface="Calibri" panose="020F0502020204030204" pitchFamily="34" charset="0"/>
              </a:rPr>
              <a:t>     46         crawl_files = ['/short/z00/avs900/dea_crawls/landsat8_nbar_avs.gz’,]</a:t>
            </a:r>
            <a:r>
              <a:rPr lang="en-AU" sz="1000" noProof="1">
                <a:solidFill>
                  <a:srgbClr val="FF0000"/>
                </a:solidFill>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48</a:t>
            </a:r>
            <a:r>
              <a:rPr lang="en-AU" sz="900" noProof="1">
                <a:latin typeface="Calibri" panose="020F0502020204030204" pitchFamily="34" charset="0"/>
                <a:cs typeface="Calibri" panose="020F0502020204030204" pitchFamily="34" charset="0"/>
              </a:rPr>
              <a:t> url = '%s/ows?time=2019-05-07T00:00:00.000Z&amp;srs=EPSG:3857&amp;transparent=true&amp;format=image/png&amp;exceptions =application/vnd.ogc.se_xml&amp;styles=&amp;tiled=true&amp;feature_count=101&amp;service=WMS&amp;version=1.1.1&amp;request=GetMap&amp; layers=landsat5_nbar_16day&amp;bbox=15341217.324948017,-2974317.644632779,15419488.841912035,-2896046.127668757 &amp;width=256&amp;height=256' % envs.envs['GSKY_OWS_HOSTNAME’]</a:t>
            </a:r>
          </a:p>
          <a:p>
            <a:pPr algn="just"/>
            <a:r>
              <a:rPr lang="en-AU" sz="1000" noProof="1">
                <a:latin typeface="Calibri" panose="020F0502020204030204" pitchFamily="34" charset="0"/>
                <a:cs typeface="Calibri" panose="020F0502020204030204" pitchFamily="34" charset="0"/>
              </a:rPr>
              <a:t>     51  conf_json = conf.get_config_json(conf_file=os.path.join(curr_path, 'assets/gsky_layers/dea_nbar.yaml’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97 finally:</a:t>
            </a:r>
          </a:p>
          <a:p>
            <a:pPr algn="just"/>
            <a:r>
              <a:rPr lang="en-AU" sz="1000" noProof="1">
                <a:latin typeface="Calibri" panose="020F0502020204030204" pitchFamily="34" charset="0"/>
                <a:cs typeface="Calibri" panose="020F0502020204030204" pitchFamily="34" charset="0"/>
              </a:rPr>
              <a:t>     98 #  ows.stop()</a:t>
            </a:r>
          </a:p>
          <a:p>
            <a:pPr algn="just"/>
            <a:r>
              <a:rPr lang="en-AU" sz="1000" noProof="1">
                <a:latin typeface="Calibri" panose="020F0502020204030204" pitchFamily="34" charset="0"/>
                <a:cs typeface="Calibri" panose="020F0502020204030204" pitchFamily="34" charset="0"/>
              </a:rPr>
              <a:t>     99 #  mas.stop()</a:t>
            </a:r>
          </a:p>
          <a:p>
            <a:pPr algn="just"/>
            <a:r>
              <a:rPr lang="en-AU" sz="1000" noProof="1">
                <a:latin typeface="Calibri" panose="020F0502020204030204" pitchFamily="34" charset="0"/>
                <a:cs typeface="Calibri" panose="020F0502020204030204" pitchFamily="34" charset="0"/>
              </a:rPr>
              <a:t>    100 #  worker.stop()</a:t>
            </a:r>
          </a:p>
          <a:p>
            <a:pPr algn="just"/>
            <a:r>
              <a:rPr lang="en-AU" sz="1000" noProof="1">
                <a:latin typeface="Calibri" panose="020F0502020204030204" pitchFamily="34" charset="0"/>
                <a:cs typeface="Calibri" panose="020F0502020204030204" pitchFamily="34" charset="0"/>
              </a:rPr>
              <a:t>    102   print ("Finished! Leaving the servers running.")</a:t>
            </a:r>
          </a:p>
          <a:p>
            <a:pPr algn="just"/>
            <a:r>
              <a:rPr lang="en-AU" sz="1000" noProof="1">
                <a:latin typeface="Calibri" panose="020F0502020204030204" pitchFamily="34" charset="0"/>
                <a:cs typeface="Calibri" panose="020F0502020204030204" pitchFamily="34" charset="0"/>
              </a:rPr>
              <a:t>--------------------------------------------------------------------------------------------------------------------------------------------------------------------------------------------</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gunzip rs0-landsat.gz</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grep NBAR rs0-landsat | grep -v NBART &gt; landsat8_nbar_avs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gzip landsat8_nbar_avs</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cp /short/z00/avs900/gsky/12082019/assets/gsky_layers/dea.yaml dea_nbar.yaml</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dea_nbar.yaml to remove all lines except…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layers: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 "dea/layers/landsat/nbar.yaml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processes: []</a:t>
            </a:r>
          </a:p>
        </p:txBody>
      </p:sp>
      <p:sp>
        <p:nvSpPr>
          <p:cNvPr id="10" name="TextBox 9">
            <a:extLst>
              <a:ext uri="{FF2B5EF4-FFF2-40B4-BE49-F238E27FC236}">
                <a16:creationId xmlns:a16="http://schemas.microsoft.com/office/drawing/2014/main" id="{731AFEC7-D682-4C37-9959-37FB2A7664DF}"/>
              </a:ext>
            </a:extLst>
          </p:cNvPr>
          <p:cNvSpPr txBox="1"/>
          <p:nvPr/>
        </p:nvSpPr>
        <p:spPr>
          <a:xfrm>
            <a:off x="7477565" y="5382280"/>
            <a:ext cx="3511570" cy="553998"/>
          </a:xfrm>
          <a:prstGeom prst="rect">
            <a:avLst/>
          </a:prstGeom>
          <a:noFill/>
          <a:ln w="3175">
            <a:solidFill>
              <a:schemeClr val="tx1"/>
            </a:solidFill>
          </a:ln>
        </p:spPr>
        <p:txBody>
          <a:bodyPr wrap="square" rtlCol="0">
            <a:spAutoFit/>
          </a:bodyPr>
          <a:lstStyle/>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Edited lines below.</a:t>
            </a:r>
          </a:p>
          <a:p>
            <a:pPr algn="just"/>
            <a:r>
              <a:rPr lang="en-AU" sz="1000" noProof="1">
                <a:latin typeface="Calibri" panose="020F0502020204030204" pitchFamily="34" charset="0"/>
                <a:cs typeface="Calibri" panose="020F0502020204030204" pitchFamily="34" charset="0"/>
              </a:rPr>
              <a:t>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changed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76041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347A52FD-82FA-463D-A370-FDF8FCD6CE9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 Instructions</a:t>
            </a:r>
          </a:p>
        </p:txBody>
      </p:sp>
      <p:sp>
        <p:nvSpPr>
          <p:cNvPr id="7" name="TextBox 6">
            <a:extLst>
              <a:ext uri="{FF2B5EF4-FFF2-40B4-BE49-F238E27FC236}">
                <a16:creationId xmlns:a16="http://schemas.microsoft.com/office/drawing/2014/main" id="{97A0FBF8-BC8E-45B8-8B30-F6D75E7458F2}"/>
              </a:ext>
            </a:extLst>
          </p:cNvPr>
          <p:cNvSpPr txBox="1"/>
          <p:nvPr/>
        </p:nvSpPr>
        <p:spPr>
          <a:xfrm>
            <a:off x="187778" y="993646"/>
            <a:ext cx="8082643" cy="5170646"/>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Setup GSKY and MAS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the ‘ows.go’ to disable timeout and zoom limits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vi /short/z00/xxx900/gsky/12082019/gsky/gopath/src/github.com/nci/gsky/ows.go</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347:    </a:t>
            </a:r>
            <a:r>
              <a:rPr lang="en-AU" sz="1000" noProof="1">
                <a:solidFill>
                  <a:srgbClr val="00B050"/>
                </a:solidFill>
                <a:latin typeface="Calibri" panose="020F0502020204030204" pitchFamily="34" charset="0"/>
                <a:cs typeface="Calibri" panose="020F0502020204030204" pitchFamily="34" charset="0"/>
              </a:rPr>
              <a:t>conf.Layers[idx].WmsTimeout = </a:t>
            </a:r>
            <a:r>
              <a:rPr lang="en-AU" sz="1000" noProof="1">
                <a:solidFill>
                  <a:srgbClr val="FF0000"/>
                </a:solidFill>
                <a:latin typeface="Calibri" panose="020F0502020204030204" pitchFamily="34" charset="0"/>
                <a:cs typeface="Calibri" panose="020F0502020204030204" pitchFamily="34" charset="0"/>
              </a:rPr>
              <a:t>900</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356:    </a:t>
            </a:r>
            <a:r>
              <a:rPr lang="en-AU" sz="1000" noProof="1">
                <a:solidFill>
                  <a:srgbClr val="00B050"/>
                </a:solidFill>
                <a:latin typeface="Calibri" panose="020F0502020204030204" pitchFamily="34" charset="0"/>
                <a:cs typeface="Calibri" panose="020F0502020204030204" pitchFamily="34" charset="0"/>
              </a:rPr>
              <a:t>conf.Layers[idx].ZoomLimit = </a:t>
            </a:r>
            <a:r>
              <a:rPr lang="en-AU" sz="1000" noProof="1">
                <a:solidFill>
                  <a:srgbClr val="FF0000"/>
                </a:solidFill>
                <a:latin typeface="Calibri" panose="020F0502020204030204" pitchFamily="34" charset="0"/>
                <a:cs typeface="Calibri" panose="020F0502020204030204" pitchFamily="34" charset="0"/>
              </a:rPr>
              <a:t>0.00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Re-run ‘</a:t>
            </a:r>
            <a:r>
              <a:rPr lang="en-AU" sz="1000" noProof="1">
                <a:solidFill>
                  <a:srgbClr val="00B0F0"/>
                </a:solidFill>
                <a:latin typeface="Calibri" panose="020F0502020204030204" pitchFamily="34" charset="0"/>
                <a:cs typeface="Calibri" panose="020F0502020204030204" pitchFamily="34" charset="0"/>
              </a:rPr>
              <a:t>python3 /short/z00/xxx900/gsky/12082019/build_gsky.py</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que on Raijin…</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qsub -I -P z00 -q normal -l ncpus=16 -l mem=32GB</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a:t>
            </a: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a:t>
            </a:r>
            <a:r>
              <a:rPr lang="en-AU" sz="10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dea</a:t>
            </a:r>
            <a:r>
              <a:rPr lang="en-AU" sz="1000" noProof="1">
                <a:latin typeface="Calibri" panose="020F0502020204030204" pitchFamily="34" charset="0"/>
                <a:cs typeface="Calibri" panose="020F0502020204030204" pitchFamily="34" charset="0"/>
              </a:rPr>
              <a:t>’</a:t>
            </a:r>
          </a:p>
          <a:p>
            <a:pPr algn="just"/>
            <a:endParaRPr lang="en-AU" sz="1000" b="1"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Cache the tiles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Save ‘/short/z00/avs900/gsky/12082019/Australia/create_tiles_using_calculated_coords.pl’ in the </a:t>
            </a:r>
            <a:r>
              <a:rPr lang="en-AU" sz="1000" b="1" noProof="1">
                <a:latin typeface="Calibri" panose="020F0502020204030204" pitchFamily="34" charset="0"/>
                <a:cs typeface="Calibri" panose="020F0502020204030204" pitchFamily="34" charset="0"/>
              </a:rPr>
              <a:t>$tiles_base</a:t>
            </a:r>
            <a:r>
              <a:rPr lang="en-AU" sz="1000" noProof="1">
                <a:latin typeface="Calibri" panose="020F0502020204030204" pitchFamily="34" charset="0"/>
                <a:cs typeface="Calibri" panose="020F0502020204030204" pitchFamily="34" charset="0"/>
              </a:rPr>
              <a:t> directory.</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$tiles_base = </a:t>
            </a:r>
            <a:r>
              <a:rPr lang="en-AU" sz="1000" noProof="1">
                <a:latin typeface="Calibri" panose="020F0502020204030204" pitchFamily="34" charset="0"/>
                <a:cs typeface="Calibri" panose="020F0502020204030204" pitchFamily="34" charset="0"/>
              </a:rPr>
              <a:t>/short/z00/xxx900/gsky/12082019/Australia/landsat8_nbar_16day</a:t>
            </a:r>
            <a:endParaRPr lang="en-AU" sz="1000" noProof="1">
              <a:solidFill>
                <a:srgbClr val="00B050"/>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a:t>
            </a:r>
            <a:r>
              <a:rPr lang="en-AU" sz="1000" b="1" noProof="1">
                <a:latin typeface="Calibri" panose="020F0502020204030204" pitchFamily="34" charset="0"/>
                <a:cs typeface="Calibri" panose="020F0502020204030204" pitchFamily="34" charset="0"/>
              </a:rPr>
              <a:t>$tiles_base</a:t>
            </a:r>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script for a single date and zoom level as…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r>
              <a:rPr lang="en-AU" sz="1000" noProof="1">
                <a:solidFill>
                  <a:schemeClr val="tx2">
                    <a:lumMod val="75000"/>
                  </a:schemeClr>
                </a:solidFill>
                <a:latin typeface="Calibri" panose="020F0502020204030204" pitchFamily="34" charset="0"/>
                <a:cs typeface="Calibri" panose="020F0502020204030204" pitchFamily="34" charset="0"/>
              </a:rPr>
              <a:t>2013-03-19 </a:t>
            </a:r>
            <a:r>
              <a:rPr lang="en-AU" sz="1000" noProof="1">
                <a:solidFill>
                  <a:schemeClr val="accent2">
                    <a:lumMod val="75000"/>
                  </a:schemeClr>
                </a:solidFill>
                <a:latin typeface="Calibri" panose="020F0502020204030204" pitchFamily="34" charset="0"/>
                <a:cs typeface="Calibri" panose="020F0502020204030204" pitchFamily="34" charset="0"/>
              </a:rPr>
              <a:t>10</a:t>
            </a:r>
            <a:r>
              <a:rPr lang="en-AU" sz="1000" baseline="30000" noProof="1">
                <a:solidFill>
                  <a:srgbClr val="FF0000"/>
                </a:solidFill>
                <a:latin typeface="Calibri" panose="020F0502020204030204" pitchFamily="34" charset="0"/>
                <a:cs typeface="Calibri" panose="020F0502020204030204" pitchFamily="34" charset="0"/>
              </a:rPr>
              <a:t> </a:t>
            </a:r>
            <a:r>
              <a:rPr lang="en-AU" sz="1400" baseline="30000" noProof="1">
                <a:solidFill>
                  <a:srgbClr val="FF0000"/>
                </a:solidFill>
                <a:latin typeface="Calibri" panose="020F0502020204030204" pitchFamily="34" charset="0"/>
                <a:cs typeface="Calibri" panose="020F0502020204030204" pitchFamily="34" charset="0"/>
              </a:rPr>
              <a:t>#</a:t>
            </a:r>
            <a:endParaRPr lang="en-AU" sz="1000" baseline="30000" noProof="1">
              <a:solidFill>
                <a:srgbClr val="FF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For mutiple dates and zoom levels…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 </a:t>
            </a:r>
            <a:r>
              <a:rPr lang="en-AU" sz="1000" noProof="1">
                <a:solidFill>
                  <a:schemeClr val="accent5">
                    <a:lumMod val="75000"/>
                  </a:schemeClr>
                </a:solidFill>
                <a:latin typeface="Calibri" panose="020F0502020204030204" pitchFamily="34" charset="0"/>
                <a:cs typeface="Calibri" panose="020F0502020204030204" pitchFamily="34" charset="0"/>
              </a:rPr>
              <a:t>2013-03-19,2013-04-04,2013-04-20,2013-05-06,2013-05-22,2013-06-07,2013-06-23</a:t>
            </a:r>
            <a:r>
              <a:rPr lang="en-AU" sz="1000" noProof="1">
                <a:solidFill>
                  <a:srgbClr val="00B050"/>
                </a:solidFill>
                <a:latin typeface="Calibri" panose="020F0502020204030204" pitchFamily="34" charset="0"/>
                <a:cs typeface="Calibri" panose="020F0502020204030204" pitchFamily="34" charset="0"/>
              </a:rPr>
              <a:t> </a:t>
            </a:r>
            <a:r>
              <a:rPr lang="en-AU" sz="1000" noProof="1">
                <a:solidFill>
                  <a:schemeClr val="accent2">
                    <a:lumMod val="75000"/>
                  </a:schemeClr>
                </a:solidFill>
                <a:latin typeface="Calibri" panose="020F0502020204030204" pitchFamily="34" charset="0"/>
                <a:cs typeface="Calibri" panose="020F0502020204030204" pitchFamily="34" charset="0"/>
              </a:rPr>
              <a:t>3000,1000,500,300,200,100,50,20,10</a:t>
            </a:r>
            <a:r>
              <a:rPr lang="en-AU" sz="1000" noProof="1">
                <a:solidFill>
                  <a:srgbClr val="FF0000"/>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To take dates and zoom levels from the script: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create_tiles_using_calculated_coords.pl</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401: @times = ("2013-04-20","2013-05-06","2013-05-22","2013-06-07","2013-06-23“,…);</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410: @zoom_levels = (3000,1000,500,300,200,100,50,20,10);</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latin typeface="Calibri" panose="020F0502020204030204" pitchFamily="34" charset="0"/>
                <a:cs typeface="Calibri" panose="020F0502020204030204" pitchFamily="34" charset="0"/>
              </a:rPr>
              <a:t>		</a:t>
            </a:r>
          </a:p>
          <a:p>
            <a:endParaRPr lang="en-AU" sz="1000" noProof="1">
              <a:solidFill>
                <a:srgbClr val="00B050"/>
              </a:solidFill>
              <a:latin typeface="Calibri" panose="020F0502020204030204" pitchFamily="34" charset="0"/>
              <a:cs typeface="Calibri" panose="020F0502020204030204" pitchFamily="34" charset="0"/>
            </a:endParaRPr>
          </a:p>
          <a:p>
            <a:pPr algn="just"/>
            <a:r>
              <a:rPr lang="en-US" sz="1000" b="1" noProof="1">
                <a:latin typeface="Calibri" panose="020F0502020204030204" pitchFamily="34" charset="0"/>
                <a:cs typeface="Calibri" panose="020F0502020204030204" pitchFamily="34" charset="0"/>
              </a:rPr>
              <a:t>Transfer the tiles </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/local/xxx900/Australia/DEA_Tiles/landsat8_nbar_16day/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xxx900@raijin.nci.org.au:/short/z00/xxx900/gsky/12082019/Australia/landsat8_nbar_16day/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 tar xf 20/*.gz; </a:t>
            </a:r>
            <a:r>
              <a:rPr lang="en-US" sz="1000" noProof="1">
                <a:latin typeface="Calibri" panose="020F0502020204030204" pitchFamily="34" charset="0"/>
                <a:cs typeface="Calibri" panose="020F0502020204030204" pitchFamily="34" charset="0"/>
              </a:rPr>
              <a:t>etc.</a:t>
            </a:r>
          </a:p>
          <a:p>
            <a:pPr lvl="1"/>
            <a:endParaRPr lang="en-AU" sz="1000" noProof="1">
              <a:latin typeface="Calibri" panose="020F0502020204030204" pitchFamily="34" charset="0"/>
              <a:cs typeface="Calibri" panose="020F0502020204030204" pitchFamily="34" charset="0"/>
            </a:endParaRPr>
          </a:p>
          <a:p>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Tree>
    <p:extLst>
      <p:ext uri="{BB962C8B-B14F-4D97-AF65-F5344CB8AC3E}">
        <p14:creationId xmlns:p14="http://schemas.microsoft.com/office/powerpoint/2010/main" val="58312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3" name="TextBox 2">
            <a:extLst>
              <a:ext uri="{FF2B5EF4-FFF2-40B4-BE49-F238E27FC236}">
                <a16:creationId xmlns:a16="http://schemas.microsoft.com/office/drawing/2014/main" id="{791E0630-1CCF-4055-B265-FC66A33F2971}"/>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Errors and Pitfalls</a:t>
            </a:r>
          </a:p>
        </p:txBody>
      </p:sp>
      <p:sp>
        <p:nvSpPr>
          <p:cNvPr id="2" name="TextBox 1">
            <a:extLst>
              <a:ext uri="{FF2B5EF4-FFF2-40B4-BE49-F238E27FC236}">
                <a16:creationId xmlns:a16="http://schemas.microsoft.com/office/drawing/2014/main" id="{D5250DF8-23D1-44F0-AAEE-C803367206FE}"/>
              </a:ext>
            </a:extLst>
          </p:cNvPr>
          <p:cNvSpPr txBox="1"/>
          <p:nvPr/>
        </p:nvSpPr>
        <p:spPr>
          <a:xfrm>
            <a:off x="751115" y="1151164"/>
            <a:ext cx="689065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 programs do not always run perfectly. Details are given below.</a:t>
            </a:r>
            <a:endParaRPr lang="en-AU" sz="1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87BD4E7-5320-4C33-A28F-94425A5B4035}"/>
              </a:ext>
            </a:extLst>
          </p:cNvPr>
          <p:cNvSpPr/>
          <p:nvPr/>
        </p:nvSpPr>
        <p:spPr>
          <a:xfrm>
            <a:off x="751113" y="1397385"/>
            <a:ext cx="6446641" cy="4739759"/>
          </a:xfrm>
          <a:prstGeom prst="rect">
            <a:avLst/>
          </a:prstGeom>
          <a:ln w="3175">
            <a:solidFill>
              <a:schemeClr val="tx1"/>
            </a:solidFill>
          </a:ln>
        </p:spPr>
        <p:txBody>
          <a:bodyPr wrap="square">
            <a:spAutoFit/>
          </a:bodyPr>
          <a:lstStyle/>
          <a:p>
            <a:r>
              <a:rPr lang="en-AU" sz="1200" b="1" noProof="1">
                <a:latin typeface="Calibri" panose="020F0502020204030204" pitchFamily="34" charset="0"/>
                <a:cs typeface="Calibri" panose="020F0502020204030204" pitchFamily="34" charset="0"/>
              </a:rPr>
              <a:t>‘python3 /short/z00/avs900/gsky/12082019/provision_single_node.py dea’</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This command creates the MAS database and ingests the data. Occasionally it runs into problems and must be watched.</a:t>
            </a:r>
          </a:p>
          <a:p>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worker.start()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number of GRPC servers is set as 2, which is not enough. Change it to 32</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18  self.envs['GSKY_GRPC_POOL_SIZE'] = '32'</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default timeout specified in worker.py is 5 and is often not sufficient. Change it to 30</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36 worker_timeout = 30</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mas.ingest_data(crawl_files)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An error, which does not seem to affect the operations, happens at the command below.</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 bash ingest_pipeline.sh rs0_datacube /short/z00/avs900/dea_crawls/landsat8_nbar_avs.gz</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/short/z00/avs900/gsky/12082019/gsky/bin/concurrent</a:t>
            </a:r>
          </a:p>
          <a:p>
            <a:pPr marL="628650" lvl="1" indent="-171450">
              <a:buFont typeface="Arial" panose="020B0604020202020204" pitchFamily="34" charset="0"/>
              <a:buChar char="•"/>
            </a:pP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relation "rs0_datacube.paths" does not exist at character 18</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Data crawl will fail if the right path is not edited in.</a:t>
            </a:r>
          </a:p>
          <a:p>
            <a:pPr algn="just"/>
            <a:r>
              <a:rPr lang="en-AU" sz="1000" noProof="1">
                <a:latin typeface="Calibri" panose="020F0502020204030204" pitchFamily="34" charset="0"/>
                <a:cs typeface="Calibri" panose="020F0502020204030204" pitchFamily="34" charset="0"/>
              </a:rPr>
              <a:t>	- dea/layers/landsat/nbar.yaml: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While running the caching script there are occasional errors in GRPC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ows.go:427: </a:t>
            </a: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in the pipeline: rpc error: code = Internal desc = unexpected EOF</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is out of our control, but will skip creating one tile.</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is a heuristic that relies on the fact that a broken GRPC pipe will not happen twice to the same GSKY call.</a:t>
            </a:r>
          </a:p>
          <a:p>
            <a:pPr lvl="1" algn="just"/>
            <a:endParaRPr lang="en-AU" sz="1000" noProof="1">
              <a:solidFill>
                <a:srgbClr val="00B050"/>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large size,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will cause losing a tile.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Seems to happen randomly and is probably not size-depended.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If it happens to the same tile repeatedy, then the timeout must be increased in ows.go.</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lvl="1" algn="just"/>
            <a:endParaRPr lang="en-AU" sz="1000" noProof="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FA47A59-6B50-4FA5-9B8E-623FC04FC88D}"/>
              </a:ext>
            </a:extLst>
          </p:cNvPr>
          <p:cNvSpPr txBox="1"/>
          <p:nvPr/>
        </p:nvSpPr>
        <p:spPr>
          <a:xfrm>
            <a:off x="7297822" y="1397385"/>
            <a:ext cx="4354487" cy="1938992"/>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Total time for a time slice is affected by the speed of creating the tiles as well as random errors that cause a GSKY call to exit. If it happens, but the ‘curl’ call is still running, it will wait for a timeout of 900 seconds before trying again. Thus, even one broken pipe among the hundreds of running curls can cause excessive time to complete the caching for that time slice.</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Reducing the timeout to less than 900 seconds does not work, as there are often one or two tiles that takes long time. It will then cause a recurring run of a subroutine which always times out.</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It is taking 1.5 hours per time slice. The average across sparse and full time slices may be around a third of it.</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819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3" name="TextBox 2">
            <a:extLst>
              <a:ext uri="{FF2B5EF4-FFF2-40B4-BE49-F238E27FC236}">
                <a16:creationId xmlns:a16="http://schemas.microsoft.com/office/drawing/2014/main" id="{6B2C6BCA-DFB4-48F1-A872-C9254FFE8F5D}"/>
              </a:ext>
            </a:extLst>
          </p:cNvPr>
          <p:cNvSpPr txBox="1"/>
          <p:nvPr/>
        </p:nvSpPr>
        <p:spPr>
          <a:xfrm>
            <a:off x="2037840" y="182880"/>
            <a:ext cx="8894139"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 tiles on the fly - Introduction</a:t>
            </a:r>
          </a:p>
        </p:txBody>
      </p:sp>
      <p:sp>
        <p:nvSpPr>
          <p:cNvPr id="2" name="TextBox 1">
            <a:extLst>
              <a:ext uri="{FF2B5EF4-FFF2-40B4-BE49-F238E27FC236}">
                <a16:creationId xmlns:a16="http://schemas.microsoft.com/office/drawing/2014/main" id="{14ED8A3B-B1B5-488F-ABD1-47DCF0DF9AFE}"/>
              </a:ext>
            </a:extLst>
          </p:cNvPr>
          <p:cNvSpPr txBox="1"/>
          <p:nvPr/>
        </p:nvSpPr>
        <p:spPr>
          <a:xfrm>
            <a:off x="1069522" y="1175657"/>
            <a:ext cx="4056152" cy="338554"/>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Changes in GSKY code to build tiles on the fly</a:t>
            </a:r>
            <a:endParaRPr lang="en-AU" sz="1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E9BF016-3B69-4E17-A673-FB62F9579903}"/>
              </a:ext>
            </a:extLst>
          </p:cNvPr>
          <p:cNvSpPr txBox="1"/>
          <p:nvPr/>
        </p:nvSpPr>
        <p:spPr>
          <a:xfrm>
            <a:off x="1183822" y="1534886"/>
            <a:ext cx="5078186" cy="193899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There are two purposes for which the tiles are built, instead of using the cached tiles directly.</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standard TerriaMap calls to the GSKY server.</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calls from Python scripts that may not have standard BBOX coordinates.</a:t>
            </a:r>
          </a:p>
          <a:p>
            <a:pPr marL="228600" indent="-228600" algn="just">
              <a:buFont typeface="+mj-lt"/>
              <a:buAutoNum type="arabicPeriod"/>
            </a:pPr>
            <a:endParaRPr lang="en-US"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Caching only a few levels will reduce storage and CPU.</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Non-standard BBOX calls can be served.</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BBOX in EPSG:4326 can be handled.</a:t>
            </a:r>
          </a:p>
          <a:p>
            <a:pPr marL="171450" indent="-171450" algn="just">
              <a:buFont typeface="Arial" panose="020B0604020202020204" pitchFamily="34" charset="0"/>
              <a:buChar char="•"/>
            </a:pPr>
            <a:endParaRPr lang="en-AU"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Disadvantages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It will take time to create the tiles on the fly.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Display will not be as fast as using the cached tiles directly.</a:t>
            </a:r>
          </a:p>
        </p:txBody>
      </p:sp>
      <p:sp>
        <p:nvSpPr>
          <p:cNvPr id="7" name="Rectangle 6">
            <a:extLst>
              <a:ext uri="{FF2B5EF4-FFF2-40B4-BE49-F238E27FC236}">
                <a16:creationId xmlns:a16="http://schemas.microsoft.com/office/drawing/2014/main" id="{2B93120B-C06A-4A5F-B332-7E83D747EC98}"/>
              </a:ext>
            </a:extLst>
          </p:cNvPr>
          <p:cNvSpPr/>
          <p:nvPr/>
        </p:nvSpPr>
        <p:spPr>
          <a:xfrm>
            <a:off x="1174926" y="3547966"/>
            <a:ext cx="10761259" cy="584775"/>
          </a:xfrm>
          <a:prstGeom prst="rect">
            <a:avLst/>
          </a:prstGeom>
          <a:noFill/>
        </p:spPr>
        <p:txBody>
          <a:bodyPr wrap="square" lIns="91440" tIns="45720" rIns="91440" bIns="45720">
            <a:spAutoFit/>
          </a:bodyPr>
          <a:lstStyle/>
          <a:p>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 Do Not ‘Build Tiles On The Fly’ For </a:t>
            </a:r>
            <a:r>
              <a:rPr lang="en-US" sz="32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Terria</a:t>
            </a: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p:txBody>
      </p:sp>
      <p:sp>
        <p:nvSpPr>
          <p:cNvPr id="8" name="TextBox 7">
            <a:extLst>
              <a:ext uri="{FF2B5EF4-FFF2-40B4-BE49-F238E27FC236}">
                <a16:creationId xmlns:a16="http://schemas.microsoft.com/office/drawing/2014/main" id="{96BB6ABA-0EB6-4FD4-8321-1CFBB5E2222C}"/>
              </a:ext>
            </a:extLst>
          </p:cNvPr>
          <p:cNvSpPr txBox="1"/>
          <p:nvPr/>
        </p:nvSpPr>
        <p:spPr>
          <a:xfrm>
            <a:off x="1183823" y="4155519"/>
            <a:ext cx="5069292" cy="193899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Due to the overheads in appending smaller tiles to make larger ones, it will never achieve the speed seen with cached tiles at all levels.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By not caching all levels we are only saving ~400MB storage per time slice from ~1.2GB total. The time to cache the tiles is about halved by taking only 3 levels. This saving is more than lost in the higher delivery times in </a:t>
            </a:r>
            <a:r>
              <a:rPr lang="en-US" sz="1000" dirty="0" err="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Considering the relatively low gains, but significant loss in functionality, the building of tiles on the fly is not viable. Therefore, for </a:t>
            </a:r>
            <a:r>
              <a:rPr lang="en-US" sz="1000" dirty="0" err="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 we must cache all levels and use the cached tiles.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For scripts and other non-standard bounding boxes, we can use the new code to build and/or crop subsets of tiles. The same cached tiles can be used for this.</a:t>
            </a:r>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3BCCFB6C-AF64-4ED1-852D-D228BABB562A}"/>
              </a:ext>
            </a:extLst>
          </p:cNvPr>
          <p:cNvSpPr txBox="1"/>
          <p:nvPr/>
        </p:nvSpPr>
        <p:spPr>
          <a:xfrm>
            <a:off x="10189028" y="5756728"/>
            <a:ext cx="1240971" cy="253093"/>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10 Sep 2019</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439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A597D1B3-443F-40A5-847B-68FC8BD65B61}"/>
              </a:ext>
            </a:extLst>
          </p:cNvPr>
          <p:cNvSpPr txBox="1"/>
          <p:nvPr/>
        </p:nvSpPr>
        <p:spPr>
          <a:xfrm>
            <a:off x="2037840" y="182880"/>
            <a:ext cx="904401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 the tiles on the fly – TIFF vs PNG</a:t>
            </a:r>
          </a:p>
        </p:txBody>
      </p:sp>
      <p:sp>
        <p:nvSpPr>
          <p:cNvPr id="2" name="TextBox 1">
            <a:extLst>
              <a:ext uri="{FF2B5EF4-FFF2-40B4-BE49-F238E27FC236}">
                <a16:creationId xmlns:a16="http://schemas.microsoft.com/office/drawing/2014/main" id="{DCA22439-3341-452C-B349-CACF92CA985E}"/>
              </a:ext>
            </a:extLst>
          </p:cNvPr>
          <p:cNvSpPr txBox="1"/>
          <p:nvPr/>
        </p:nvSpPr>
        <p:spPr>
          <a:xfrm>
            <a:off x="738231" y="1115736"/>
            <a:ext cx="9949343" cy="4093428"/>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To solve the speed issue of building the tiles on the fly, there was a suggestion that instead of PNGs and ImageMagick use TIFFs and GDAL. This will be even more time and space consuming for the following reasons.</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The *.tiff tiles are around 60x larger than a corresponding *.png tile.</a:t>
            </a:r>
          </a:p>
          <a:p>
            <a:pPr lvl="2" algn="just"/>
            <a:r>
              <a:rPr lang="en-US" sz="1000" b="1" noProof="1">
                <a:latin typeface="Calibri" panose="020F0502020204030204" pitchFamily="34" charset="0"/>
                <a:cs typeface="Calibri" panose="020F0502020204030204" pitchFamily="34" charset="0"/>
              </a:rPr>
              <a:t>For PNGs:</a:t>
            </a:r>
          </a:p>
          <a:p>
            <a:pPr lvl="2" algn="just"/>
            <a:r>
              <a:rPr lang="en-US" sz="1000" noProof="1">
                <a:latin typeface="Calibri" panose="020F0502020204030204" pitchFamily="34" charset="0"/>
                <a:cs typeface="Calibri" panose="020F0502020204030204" pitchFamily="34" charset="0"/>
              </a:rPr>
              <a:t>•	Total number of cached tiles for two dates: 18,745</a:t>
            </a:r>
          </a:p>
          <a:p>
            <a:pPr lvl="2" algn="just"/>
            <a:r>
              <a:rPr lang="en-US" sz="1000" noProof="1">
                <a:latin typeface="Calibri" panose="020F0502020204030204" pitchFamily="34" charset="0"/>
                <a:cs typeface="Calibri" panose="020F0502020204030204" pitchFamily="34" charset="0"/>
              </a:rPr>
              <a:t>•	Total size: 1,944 M</a:t>
            </a:r>
          </a:p>
          <a:p>
            <a:pPr lvl="2" algn="just"/>
            <a:r>
              <a:rPr lang="en-US" sz="1000" noProof="1">
                <a:latin typeface="Calibri" panose="020F0502020204030204" pitchFamily="34" charset="0"/>
                <a:cs typeface="Calibri" panose="020F0502020204030204" pitchFamily="34" charset="0"/>
              </a:rPr>
              <a:t>•	Average per tile: 104 KB</a:t>
            </a:r>
          </a:p>
          <a:p>
            <a:pPr lvl="2" algn="just"/>
            <a:r>
              <a:rPr lang="en-US" sz="1000" noProof="1">
                <a:latin typeface="Calibri" panose="020F0502020204030204" pitchFamily="34" charset="0"/>
                <a:cs typeface="Calibri" panose="020F0502020204030204" pitchFamily="34" charset="0"/>
              </a:rPr>
              <a:t>•	Average tiles per time slice: 9,238</a:t>
            </a:r>
          </a:p>
          <a:p>
            <a:pPr lvl="2" algn="just"/>
            <a:r>
              <a:rPr lang="en-US" sz="1000" noProof="1">
                <a:latin typeface="Calibri" panose="020F0502020204030204" pitchFamily="34" charset="0"/>
                <a:cs typeface="Calibri" panose="020F0502020204030204" pitchFamily="34" charset="0"/>
              </a:rPr>
              <a:t>•	Total size of PNG: 9,238 * 104 = 0.92 GB per time slice.</a:t>
            </a:r>
          </a:p>
          <a:p>
            <a:pPr lvl="2" algn="just"/>
            <a:r>
              <a:rPr lang="en-US" sz="1000" noProof="1">
                <a:latin typeface="Calibri" panose="020F0502020204030204" pitchFamily="34" charset="0"/>
                <a:cs typeface="Calibri" panose="020F0502020204030204" pitchFamily="34" charset="0"/>
              </a:rPr>
              <a:t>	o	Assuming that the average will be 1/3rd of it across 16K tiles:  0.3 GB per time slice</a:t>
            </a:r>
          </a:p>
          <a:p>
            <a:pPr lvl="2" algn="just"/>
            <a:r>
              <a:rPr lang="en-US" sz="1000" noProof="1">
                <a:latin typeface="Calibri" panose="020F0502020204030204" pitchFamily="34" charset="0"/>
                <a:cs typeface="Calibri" panose="020F0502020204030204" pitchFamily="34" charset="0"/>
              </a:rPr>
              <a:t>•	Total size for 16,000 tiles: 4.8 TB</a:t>
            </a:r>
          </a:p>
          <a:p>
            <a:pPr lvl="2" algn="just"/>
            <a:r>
              <a:rPr lang="en-US" sz="1000" noProof="1">
                <a:latin typeface="Calibri" panose="020F0502020204030204" pitchFamily="34" charset="0"/>
                <a:cs typeface="Calibri" panose="020F0502020204030204" pitchFamily="34" charset="0"/>
              </a:rPr>
              <a:t> </a:t>
            </a:r>
          </a:p>
          <a:p>
            <a:pPr lvl="2" algn="just"/>
            <a:r>
              <a:rPr lang="en-US" sz="1000" b="1" noProof="1">
                <a:latin typeface="Calibri" panose="020F0502020204030204" pitchFamily="34" charset="0"/>
                <a:cs typeface="Calibri" panose="020F0502020204030204" pitchFamily="34" charset="0"/>
              </a:rPr>
              <a:t>For TIFFs:</a:t>
            </a:r>
          </a:p>
          <a:p>
            <a:pPr lvl="2" algn="just"/>
            <a:r>
              <a:rPr lang="en-US" sz="1000" noProof="1">
                <a:latin typeface="Calibri" panose="020F0502020204030204" pitchFamily="34" charset="0"/>
                <a:cs typeface="Calibri" panose="020F0502020204030204" pitchFamily="34" charset="0"/>
              </a:rPr>
              <a:t>•	Tiff file size: 6.1 M. Based on just one tile. Let us assume that the average will be 4M </a:t>
            </a:r>
          </a:p>
          <a:p>
            <a:pPr lvl="2" algn="just"/>
            <a:r>
              <a:rPr lang="en-US" sz="1000" noProof="1">
                <a:latin typeface="Calibri" panose="020F0502020204030204" pitchFamily="34" charset="0"/>
                <a:cs typeface="Calibri" panose="020F0502020204030204" pitchFamily="34" charset="0"/>
              </a:rPr>
              <a:t>•	Total size of Tiff: 9,238 * 4 = 36 GB per time slice.</a:t>
            </a:r>
          </a:p>
          <a:p>
            <a:pPr lvl="2" algn="just"/>
            <a:r>
              <a:rPr lang="en-US" sz="1000" noProof="1">
                <a:latin typeface="Calibri" panose="020F0502020204030204" pitchFamily="34" charset="0"/>
                <a:cs typeface="Calibri" panose="020F0502020204030204" pitchFamily="34" charset="0"/>
              </a:rPr>
              <a:t>	o	Assuming that the average across 16K tiles will be 1/3rd of it: 12 GB per time slice.</a:t>
            </a:r>
          </a:p>
          <a:p>
            <a:pPr lvl="2" algn="just"/>
            <a:r>
              <a:rPr lang="en-US" sz="1000" noProof="1">
                <a:latin typeface="Calibri" panose="020F0502020204030204" pitchFamily="34" charset="0"/>
                <a:cs typeface="Calibri" panose="020F0502020204030204" pitchFamily="34" charset="0"/>
              </a:rPr>
              <a:t>•	Total for 16,000 time slices: 188 TB</a:t>
            </a:r>
          </a:p>
          <a:p>
            <a:pPr lvl="2" algn="just"/>
            <a:r>
              <a:rPr lang="en-US" sz="1000" noProof="1">
                <a:latin typeface="Calibri" panose="020F0502020204030204" pitchFamily="34" charset="0"/>
                <a:cs typeface="Calibri" panose="020F0502020204030204" pitchFamily="34" charset="0"/>
              </a:rPr>
              <a:t>•	If caching only three zoom levels: 125 TB</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As seen from a ‘top’ command, the GDAL processes take a lot longer than the ‘convert’</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This could be due to the fact that lots of calculations are needed to build tiles from NetCFDs.</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I suspect that similar amounts will be needed to combine tiles saved as TIFFs.</a:t>
            </a:r>
          </a:p>
          <a:p>
            <a:pPr algn="just"/>
            <a:r>
              <a:rPr lang="en-US" sz="1000" noProof="1">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TIFFs will not work for another reason too. To optimise the speed, the blank tiles are skipped altogether. Instead the system caches just one blank tile. The number of blanks will far exceed the tiles with data. If using TIFFs, we will not be able to skip them, which means the storage requirement will be several times than above. </a:t>
            </a:r>
          </a:p>
          <a:p>
            <a:pPr algn="just"/>
            <a:endParaRPr lang="en-US"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Furthermore, using GDAL to read and build a tile from TIFFs will be defeating the purpose of caching the tiles.</a:t>
            </a:r>
          </a:p>
        </p:txBody>
      </p:sp>
    </p:spTree>
    <p:extLst>
      <p:ext uri="{BB962C8B-B14F-4D97-AF65-F5344CB8AC3E}">
        <p14:creationId xmlns:p14="http://schemas.microsoft.com/office/powerpoint/2010/main" val="1856357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890686"/>
            <a:ext cx="105264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creates composite PNG images from </a:t>
            </a:r>
            <a:r>
              <a:rPr lang="en-US" sz="2400" noProof="1"/>
              <a:t>NetCDF</a:t>
            </a:r>
            <a:r>
              <a:rPr lang="en-US" sz="2400" dirty="0"/>
              <a:t> files.</a:t>
            </a:r>
          </a:p>
          <a:p>
            <a:pPr marL="285750" indent="-285750">
              <a:buFont typeface="Arial" panose="020B0604020202020204" pitchFamily="34" charset="0"/>
              <a:buChar char="•"/>
            </a:pPr>
            <a:r>
              <a:rPr lang="en-US" sz="2400" dirty="0"/>
              <a:t>It can process only small areas.</a:t>
            </a:r>
          </a:p>
          <a:p>
            <a:pPr marL="285750" indent="-285750">
              <a:buFont typeface="Arial" panose="020B0604020202020204" pitchFamily="34" charset="0"/>
              <a:buChar char="•"/>
            </a:pPr>
            <a:r>
              <a:rPr lang="en-US" sz="2400" dirty="0"/>
              <a:t>Large areas result in a timeout.</a:t>
            </a:r>
          </a:p>
          <a:p>
            <a:pPr marL="285750" indent="-285750">
              <a:buFont typeface="Arial" panose="020B0604020202020204" pitchFamily="34" charset="0"/>
              <a:buChar char="•"/>
            </a:pPr>
            <a:r>
              <a:rPr lang="en-US" sz="2400" dirty="0"/>
              <a:t>No continent-wide view is possible.</a:t>
            </a:r>
          </a:p>
          <a:p>
            <a:pPr marL="285750" indent="-285750">
              <a:buFont typeface="Arial" panose="020B0604020202020204" pitchFamily="34" charset="0"/>
              <a:buChar char="•"/>
            </a:pPr>
            <a:r>
              <a:rPr lang="en-US" sz="2400" b="1" dirty="0">
                <a:solidFill>
                  <a:srgbClr val="00B050"/>
                </a:solidFill>
              </a:rPr>
              <a:t>We are trying to make the continent view possible as below…</a:t>
            </a:r>
          </a:p>
        </p:txBody>
      </p:sp>
      <p:pic>
        <p:nvPicPr>
          <p:cNvPr id="3" name="Picture 2">
            <a:extLst>
              <a:ext uri="{FF2B5EF4-FFF2-40B4-BE49-F238E27FC236}">
                <a16:creationId xmlns:a16="http://schemas.microsoft.com/office/drawing/2014/main" id="{D99B9DD6-3709-4787-945C-C07E30BD5BF4}"/>
              </a:ext>
            </a:extLst>
          </p:cNvPr>
          <p:cNvPicPr>
            <a:picLocks noChangeAspect="1"/>
          </p:cNvPicPr>
          <p:nvPr/>
        </p:nvPicPr>
        <p:blipFill>
          <a:blip r:embed="rId3"/>
          <a:stretch>
            <a:fillRect/>
          </a:stretch>
        </p:blipFill>
        <p:spPr>
          <a:xfrm>
            <a:off x="980963" y="2843137"/>
            <a:ext cx="3012790" cy="2473779"/>
          </a:xfrm>
          <a:prstGeom prst="rect">
            <a:avLst/>
          </a:prstGeom>
        </p:spPr>
      </p:pic>
      <p:pic>
        <p:nvPicPr>
          <p:cNvPr id="4" name="Picture 3">
            <a:extLst>
              <a:ext uri="{FF2B5EF4-FFF2-40B4-BE49-F238E27FC236}">
                <a16:creationId xmlns:a16="http://schemas.microsoft.com/office/drawing/2014/main" id="{69184936-572E-4D0E-AEBB-DD887F16E203}"/>
              </a:ext>
            </a:extLst>
          </p:cNvPr>
          <p:cNvPicPr>
            <a:picLocks noChangeAspect="1"/>
          </p:cNvPicPr>
          <p:nvPr/>
        </p:nvPicPr>
        <p:blipFill>
          <a:blip r:embed="rId4"/>
          <a:stretch>
            <a:fillRect/>
          </a:stretch>
        </p:blipFill>
        <p:spPr>
          <a:xfrm>
            <a:off x="4378847" y="2843066"/>
            <a:ext cx="2699589" cy="2473850"/>
          </a:xfrm>
          <a:prstGeom prst="rect">
            <a:avLst/>
          </a:prstGeom>
        </p:spPr>
      </p:pic>
      <p:sp>
        <p:nvSpPr>
          <p:cNvPr id="5" name="Arrow: Right 4">
            <a:extLst>
              <a:ext uri="{FF2B5EF4-FFF2-40B4-BE49-F238E27FC236}">
                <a16:creationId xmlns:a16="http://schemas.microsoft.com/office/drawing/2014/main" id="{761E981A-AB7B-4AFF-A290-72BB592D72A5}"/>
              </a:ext>
            </a:extLst>
          </p:cNvPr>
          <p:cNvSpPr/>
          <p:nvPr/>
        </p:nvSpPr>
        <p:spPr>
          <a:xfrm>
            <a:off x="4034573" y="3949363"/>
            <a:ext cx="308826" cy="26125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a:xfrm>
            <a:off x="10514011" y="5883275"/>
            <a:ext cx="1299710" cy="365125"/>
          </a:xfrm>
        </p:spPr>
        <p:txBody>
          <a:bodyPr/>
          <a:lstStyle/>
          <a:p>
            <a:r>
              <a:rPr lang="en-US" dirty="0"/>
              <a:t>25-Sep-1919       </a:t>
            </a:r>
            <a:fld id="{6D22F896-40B5-4ADD-8801-0D06FADFA095}" type="slidenum">
              <a:rPr lang="en-US" smtClean="0"/>
              <a:t>20</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 - Introduction</a:t>
            </a:r>
          </a:p>
        </p:txBody>
      </p:sp>
      <p:sp>
        <p:nvSpPr>
          <p:cNvPr id="2" name="TextBox 1">
            <a:extLst>
              <a:ext uri="{FF2B5EF4-FFF2-40B4-BE49-F238E27FC236}">
                <a16:creationId xmlns:a16="http://schemas.microsoft.com/office/drawing/2014/main" id="{94C6EFAC-D24D-4C60-84B0-583DE3852E31}"/>
              </a:ext>
            </a:extLst>
          </p:cNvPr>
          <p:cNvSpPr txBox="1"/>
          <p:nvPr/>
        </p:nvSpPr>
        <p:spPr>
          <a:xfrm>
            <a:off x="759279" y="1110343"/>
            <a:ext cx="7870371" cy="3385542"/>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So far, three different methods have been tried as below.</a:t>
            </a:r>
          </a:p>
          <a:p>
            <a:pPr marL="628650" lvl="1" indent="-1714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Directly from </a:t>
            </a:r>
            <a:r>
              <a:rPr lang="en-US" sz="1400" noProof="1">
                <a:latin typeface="Calibri" panose="020F0502020204030204" pitchFamily="34" charset="0"/>
                <a:cs typeface="Calibri" panose="020F0502020204030204" pitchFamily="34" charset="0"/>
              </a:rPr>
              <a:t>NetCDFs</a:t>
            </a:r>
            <a:r>
              <a:rPr lang="en-US" sz="1400" dirty="0">
                <a:latin typeface="Calibri" panose="020F0502020204030204" pitchFamily="34" charset="0"/>
                <a:cs typeface="Calibri" panose="020F0502020204030204" pitchFamily="34" charset="0"/>
              </a:rPr>
              <a:t> (current).</a:t>
            </a:r>
          </a:p>
          <a:p>
            <a:pPr marL="628650" lvl="1" indent="-1714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Cached PNGs at all zoom levels.</a:t>
            </a:r>
          </a:p>
          <a:p>
            <a:pPr marL="628650" lvl="1" indent="-1714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Building tiles on the fly.</a:t>
            </a:r>
          </a:p>
          <a:p>
            <a:pPr marL="171450" indent="-171450" algn="just">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In a meeting on 20/9/19 it was decided to try another method suggested by Edison. </a:t>
            </a:r>
          </a:p>
          <a:p>
            <a:pPr marL="628650" lvl="1" indent="-1714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Technical details are unclear to me.</a:t>
            </a:r>
          </a:p>
          <a:p>
            <a:pPr marL="171450" indent="-171450" algn="just">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Also decided was to use the various methods in ArcGIS/QGIS to come up with an optimal solution.</a:t>
            </a:r>
          </a:p>
          <a:p>
            <a:pPr algn="just"/>
            <a:endParaRPr lang="en-US" sz="1400" dirty="0">
              <a:latin typeface="Calibri" panose="020F0502020204030204" pitchFamily="34" charset="0"/>
              <a:cs typeface="Calibri" panose="020F0502020204030204" pitchFamily="34" charset="0"/>
            </a:endParaRPr>
          </a:p>
          <a:p>
            <a:pPr algn="just"/>
            <a:r>
              <a:rPr lang="en-US" sz="2000" b="1" dirty="0">
                <a:latin typeface="Calibri" panose="020F0502020204030204" pitchFamily="34" charset="0"/>
                <a:cs typeface="Calibri" panose="020F0502020204030204" pitchFamily="34" charset="0"/>
              </a:rPr>
              <a:t>The slides 21 - 30 give these comparisons and their relative merits.</a:t>
            </a:r>
          </a:p>
          <a:p>
            <a:pPr algn="just"/>
            <a:endParaRPr lang="en-US" sz="2000" b="1" dirty="0">
              <a:latin typeface="Calibri" panose="020F0502020204030204" pitchFamily="34" charset="0"/>
              <a:cs typeface="Calibri" panose="020F0502020204030204" pitchFamily="34" charset="0"/>
            </a:endParaRPr>
          </a:p>
          <a:p>
            <a:pPr algn="just"/>
            <a:r>
              <a:rPr lang="en-US" sz="2000" b="1" dirty="0">
                <a:latin typeface="Calibri" panose="020F0502020204030204" pitchFamily="34" charset="0"/>
                <a:cs typeface="Calibri" panose="020F0502020204030204" pitchFamily="34" charset="0"/>
              </a:rPr>
              <a:t>Slide 31 gives some observations.</a:t>
            </a:r>
          </a:p>
          <a:p>
            <a:pPr algn="just"/>
            <a:endParaRPr lang="en-AU"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664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6" name="Rectangle 5">
            <a:extLst>
              <a:ext uri="{FF2B5EF4-FFF2-40B4-BE49-F238E27FC236}">
                <a16:creationId xmlns:a16="http://schemas.microsoft.com/office/drawing/2014/main" id="{8EF9E2EC-C70F-4091-9468-256E63F09C17}"/>
              </a:ext>
            </a:extLst>
          </p:cNvPr>
          <p:cNvSpPr/>
          <p:nvPr/>
        </p:nvSpPr>
        <p:spPr>
          <a:xfrm>
            <a:off x="3886199" y="3608614"/>
            <a:ext cx="2024743" cy="119198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1">
                <a:solidFill>
                  <a:schemeClr val="tx1"/>
                </a:solidFill>
              </a:rPr>
              <a:t>NetCDF</a:t>
            </a:r>
            <a:r>
              <a:rPr lang="en-US" dirty="0">
                <a:solidFill>
                  <a:schemeClr val="tx1"/>
                </a:solidFill>
              </a:rPr>
              <a:t> (Current)</a:t>
            </a:r>
            <a:br>
              <a:rPr lang="en-US" dirty="0">
                <a:solidFill>
                  <a:schemeClr val="tx1"/>
                </a:solidFill>
              </a:rPr>
            </a:br>
            <a:r>
              <a:rPr lang="en-US" dirty="0">
                <a:solidFill>
                  <a:schemeClr val="tx1"/>
                </a:solidFill>
              </a:rPr>
              <a:t>07/05/2019</a:t>
            </a:r>
            <a:endParaRPr lang="en-AU" dirty="0">
              <a:solidFill>
                <a:schemeClr val="tx1"/>
              </a:solidFill>
            </a:endParaRPr>
          </a:p>
        </p:txBody>
      </p:sp>
      <p:sp>
        <p:nvSpPr>
          <p:cNvPr id="7" name="Rectangle 6">
            <a:extLst>
              <a:ext uri="{FF2B5EF4-FFF2-40B4-BE49-F238E27FC236}">
                <a16:creationId xmlns:a16="http://schemas.microsoft.com/office/drawing/2014/main" id="{6EB774D4-1785-437B-96EB-EDE79383E7D2}"/>
              </a:ext>
            </a:extLst>
          </p:cNvPr>
          <p:cNvSpPr/>
          <p:nvPr/>
        </p:nvSpPr>
        <p:spPr>
          <a:xfrm>
            <a:off x="5959926" y="3608614"/>
            <a:ext cx="2024743" cy="119198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PNG (Cached)</a:t>
            </a:r>
            <a:br>
              <a:rPr lang="en-US" dirty="0">
                <a:solidFill>
                  <a:schemeClr val="tx1"/>
                </a:solidFill>
              </a:rPr>
            </a:br>
            <a:r>
              <a:rPr lang="en-US" dirty="0">
                <a:solidFill>
                  <a:schemeClr val="tx1"/>
                </a:solidFill>
              </a:rPr>
              <a:t>19/03/2013</a:t>
            </a:r>
            <a:endParaRPr lang="en-AU" dirty="0">
              <a:solidFill>
                <a:schemeClr val="tx1"/>
              </a:solidFill>
            </a:endParaRPr>
          </a:p>
        </p:txBody>
      </p:sp>
      <p:sp>
        <p:nvSpPr>
          <p:cNvPr id="8" name="Rectangle 7">
            <a:extLst>
              <a:ext uri="{FF2B5EF4-FFF2-40B4-BE49-F238E27FC236}">
                <a16:creationId xmlns:a16="http://schemas.microsoft.com/office/drawing/2014/main" id="{F1E6E204-8E40-45EC-8EE7-4B38EC4A987C}"/>
              </a:ext>
            </a:extLst>
          </p:cNvPr>
          <p:cNvSpPr/>
          <p:nvPr/>
        </p:nvSpPr>
        <p:spPr>
          <a:xfrm>
            <a:off x="3886198" y="4841420"/>
            <a:ext cx="2024743" cy="11919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Pyramid (</a:t>
            </a:r>
            <a:r>
              <a:rPr lang="en-US" noProof="1">
                <a:solidFill>
                  <a:schemeClr val="tx1"/>
                </a:solidFill>
              </a:rPr>
              <a:t>Terria</a:t>
            </a:r>
            <a:r>
              <a:rPr lang="en-US" dirty="0">
                <a:solidFill>
                  <a:schemeClr val="tx1"/>
                </a:solidFill>
              </a:rPr>
              <a:t>)</a:t>
            </a:r>
            <a:br>
              <a:rPr lang="en-US" dirty="0">
                <a:solidFill>
                  <a:schemeClr val="tx1"/>
                </a:solidFill>
              </a:rPr>
            </a:br>
            <a:r>
              <a:rPr lang="en-US" dirty="0">
                <a:solidFill>
                  <a:schemeClr val="tx1"/>
                </a:solidFill>
              </a:rPr>
              <a:t>05/05/2019</a:t>
            </a:r>
            <a:endParaRPr lang="en-AU" dirty="0">
              <a:solidFill>
                <a:schemeClr val="tx1"/>
              </a:solidFill>
            </a:endParaRPr>
          </a:p>
        </p:txBody>
      </p:sp>
      <p:sp>
        <p:nvSpPr>
          <p:cNvPr id="9" name="Rectangle 8">
            <a:extLst>
              <a:ext uri="{FF2B5EF4-FFF2-40B4-BE49-F238E27FC236}">
                <a16:creationId xmlns:a16="http://schemas.microsoft.com/office/drawing/2014/main" id="{56150EE1-06DA-4E2D-B1C6-F51FE7F11E4E}"/>
              </a:ext>
            </a:extLst>
          </p:cNvPr>
          <p:cNvSpPr/>
          <p:nvPr/>
        </p:nvSpPr>
        <p:spPr>
          <a:xfrm>
            <a:off x="5959926" y="4841420"/>
            <a:ext cx="2024743" cy="119198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Pyramid (ArcGIS)</a:t>
            </a:r>
            <a:br>
              <a:rPr lang="en-US" dirty="0">
                <a:solidFill>
                  <a:schemeClr val="tx1"/>
                </a:solidFill>
              </a:rPr>
            </a:br>
            <a:r>
              <a:rPr lang="en-US" dirty="0">
                <a:solidFill>
                  <a:schemeClr val="tx1"/>
                </a:solidFill>
              </a:rPr>
              <a:t>05/05/2019</a:t>
            </a:r>
            <a:endParaRPr lang="en-AU" dirty="0">
              <a:solidFill>
                <a:schemeClr val="tx1"/>
              </a:solidFill>
            </a:endParaRPr>
          </a:p>
        </p:txBody>
      </p:sp>
      <p:sp>
        <p:nvSpPr>
          <p:cNvPr id="10" name="TextBox 9">
            <a:extLst>
              <a:ext uri="{FF2B5EF4-FFF2-40B4-BE49-F238E27FC236}">
                <a16:creationId xmlns:a16="http://schemas.microsoft.com/office/drawing/2014/main" id="{54E6AE64-C219-43B1-8E75-F7076F688FA0}"/>
              </a:ext>
            </a:extLst>
          </p:cNvPr>
          <p:cNvSpPr txBox="1"/>
          <p:nvPr/>
        </p:nvSpPr>
        <p:spPr>
          <a:xfrm>
            <a:off x="612321" y="881741"/>
            <a:ext cx="9367666" cy="2554545"/>
          </a:xfrm>
          <a:prstGeom prst="rect">
            <a:avLst/>
          </a:prstGeom>
          <a:noFill/>
        </p:spPr>
        <p:txBody>
          <a:bodyPr wrap="square" rtlCol="0">
            <a:spAutoFit/>
          </a:bodyPr>
          <a:lstStyle/>
          <a:p>
            <a:pPr algn="just"/>
            <a:r>
              <a:rPr lang="en-US" sz="1600" dirty="0">
                <a:latin typeface="Calibri" panose="020F0502020204030204" pitchFamily="34" charset="0"/>
                <a:cs typeface="Calibri" panose="020F0502020204030204" pitchFamily="34" charset="0"/>
              </a:rPr>
              <a:t>In the next several slides the screen shots will be arranged in the following order. </a:t>
            </a:r>
          </a:p>
          <a:p>
            <a:pPr algn="just"/>
            <a:endParaRPr lang="en-US" sz="1600" dirty="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NetCDF	</a:t>
            </a:r>
            <a:r>
              <a:rPr lang="en-US" sz="1600" dirty="0">
                <a:latin typeface="Calibri" panose="020F0502020204030204" pitchFamily="34" charset="0"/>
                <a:cs typeface="Calibri" panose="020F0502020204030204" pitchFamily="34" charset="0"/>
              </a:rPr>
              <a:t>: The current version of GSKY; reading the </a:t>
            </a:r>
            <a:r>
              <a:rPr lang="en-US" sz="1600" noProof="1">
                <a:latin typeface="Calibri" panose="020F0502020204030204" pitchFamily="34" charset="0"/>
                <a:cs typeface="Calibri" panose="020F0502020204030204" pitchFamily="34" charset="0"/>
              </a:rPr>
              <a:t>NetCDFs</a:t>
            </a:r>
            <a:r>
              <a:rPr lang="en-US" sz="1600" dirty="0">
                <a:latin typeface="Calibri" panose="020F0502020204030204" pitchFamily="34" charset="0"/>
                <a:cs typeface="Calibri" panose="020F0502020204030204" pitchFamily="34" charset="0"/>
              </a:rPr>
              <a:t> to create tiles.</a:t>
            </a:r>
          </a:p>
          <a:p>
            <a:pPr marL="628650" lvl="1" indent="-171450" algn="just">
              <a:buFont typeface="Arial" panose="020B0604020202020204" pitchFamily="34" charset="0"/>
              <a:buChar char="•"/>
            </a:pPr>
            <a:r>
              <a:rPr lang="en-US" sz="1600" b="1" dirty="0">
                <a:latin typeface="Calibri" panose="020F0502020204030204" pitchFamily="34" charset="0"/>
                <a:cs typeface="Calibri" panose="020F0502020204030204" pitchFamily="34" charset="0"/>
              </a:rPr>
              <a:t>PNG		</a:t>
            </a:r>
            <a:r>
              <a:rPr lang="en-US" sz="1600" dirty="0">
                <a:latin typeface="Calibri" panose="020F0502020204030204" pitchFamily="34" charset="0"/>
                <a:cs typeface="Calibri" panose="020F0502020204030204" pitchFamily="34" charset="0"/>
              </a:rPr>
              <a:t>: Cached tiles at all zoom levels.</a:t>
            </a:r>
          </a:p>
          <a:p>
            <a:pPr marL="628650" lvl="1" indent="-171450" algn="just">
              <a:buFont typeface="Arial" panose="020B0604020202020204" pitchFamily="34" charset="0"/>
              <a:buChar char="•"/>
            </a:pPr>
            <a:r>
              <a:rPr lang="en-US" sz="1600" b="1" dirty="0">
                <a:latin typeface="Calibri" panose="020F0502020204030204" pitchFamily="34" charset="0"/>
                <a:cs typeface="Calibri" panose="020F0502020204030204" pitchFamily="34" charset="0"/>
              </a:rPr>
              <a:t>Pyramid	</a:t>
            </a:r>
            <a:r>
              <a:rPr lang="en-US" sz="1600" dirty="0">
                <a:latin typeface="Calibri" panose="020F0502020204030204" pitchFamily="34" charset="0"/>
                <a:cs typeface="Calibri" panose="020F0502020204030204" pitchFamily="34" charset="0"/>
              </a:rPr>
              <a:t>: Edison’s new method; display in </a:t>
            </a:r>
            <a:r>
              <a:rPr lang="en-US" sz="1600" noProof="1">
                <a:latin typeface="Calibri" panose="020F0502020204030204" pitchFamily="34" charset="0"/>
                <a:cs typeface="Calibri" panose="020F0502020204030204" pitchFamily="34" charset="0"/>
              </a:rPr>
              <a:t>Terria</a:t>
            </a:r>
            <a:r>
              <a:rPr lang="en-US" sz="1600" dirty="0">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r>
              <a:rPr lang="en-US" sz="1600" b="1" dirty="0">
                <a:latin typeface="Calibri" panose="020F0502020204030204" pitchFamily="34" charset="0"/>
                <a:cs typeface="Calibri" panose="020F0502020204030204" pitchFamily="34" charset="0"/>
              </a:rPr>
              <a:t>Pyramid	</a:t>
            </a:r>
            <a:r>
              <a:rPr lang="en-US" sz="1600" dirty="0">
                <a:latin typeface="Calibri" panose="020F0502020204030204" pitchFamily="34" charset="0"/>
                <a:cs typeface="Calibri" panose="020F0502020204030204" pitchFamily="34" charset="0"/>
              </a:rPr>
              <a:t>: Do. Display in ArcGIS</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lvl="1" algn="just"/>
            <a:r>
              <a:rPr lang="en-US" sz="1600" dirty="0">
                <a:latin typeface="Calibri" panose="020F0502020204030204" pitchFamily="34" charset="0"/>
                <a:cs typeface="Calibri" panose="020F0502020204030204" pitchFamily="34" charset="0"/>
              </a:rPr>
              <a:t>Note: Due to restrictions between the four different interfaces it is not possible to use the same dates. The dates used are shown in each cell below.</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120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5723163"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500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F4AE276-6D98-46E7-B270-5929FCB57BAA}"/>
              </a:ext>
            </a:extLst>
          </p:cNvPr>
          <p:cNvPicPr>
            <a:picLocks noChangeAspect="1"/>
          </p:cNvPicPr>
          <p:nvPr/>
        </p:nvPicPr>
        <p:blipFill>
          <a:blip r:embed="rId2"/>
          <a:stretch>
            <a:fillRect/>
          </a:stretch>
        </p:blipFill>
        <p:spPr>
          <a:xfrm>
            <a:off x="1808975" y="1821174"/>
            <a:ext cx="2395631" cy="1907833"/>
          </a:xfrm>
          <a:prstGeom prst="rect">
            <a:avLst/>
          </a:prstGeom>
        </p:spPr>
      </p:pic>
      <p:pic>
        <p:nvPicPr>
          <p:cNvPr id="6" name="Picture 5">
            <a:extLst>
              <a:ext uri="{FF2B5EF4-FFF2-40B4-BE49-F238E27FC236}">
                <a16:creationId xmlns:a16="http://schemas.microsoft.com/office/drawing/2014/main" id="{38F9DF8A-1E91-4918-A8F2-4EB6F8F34C03}"/>
              </a:ext>
            </a:extLst>
          </p:cNvPr>
          <p:cNvPicPr>
            <a:picLocks noChangeAspect="1"/>
          </p:cNvPicPr>
          <p:nvPr/>
        </p:nvPicPr>
        <p:blipFill>
          <a:blip r:embed="rId3"/>
          <a:stretch>
            <a:fillRect/>
          </a:stretch>
        </p:blipFill>
        <p:spPr>
          <a:xfrm>
            <a:off x="5009014" y="1821007"/>
            <a:ext cx="2382422" cy="1908000"/>
          </a:xfrm>
          <a:prstGeom prst="rect">
            <a:avLst/>
          </a:prstGeom>
        </p:spPr>
      </p:pic>
      <p:pic>
        <p:nvPicPr>
          <p:cNvPr id="7" name="Picture 6">
            <a:extLst>
              <a:ext uri="{FF2B5EF4-FFF2-40B4-BE49-F238E27FC236}">
                <a16:creationId xmlns:a16="http://schemas.microsoft.com/office/drawing/2014/main" id="{87B5AA9C-A67F-42B8-8823-33F53774C30C}"/>
              </a:ext>
            </a:extLst>
          </p:cNvPr>
          <p:cNvPicPr>
            <a:picLocks noChangeAspect="1"/>
          </p:cNvPicPr>
          <p:nvPr/>
        </p:nvPicPr>
        <p:blipFill>
          <a:blip r:embed="rId4"/>
          <a:stretch>
            <a:fillRect/>
          </a:stretch>
        </p:blipFill>
        <p:spPr>
          <a:xfrm>
            <a:off x="1808974" y="4053826"/>
            <a:ext cx="2397600" cy="1945125"/>
          </a:xfrm>
          <a:prstGeom prst="rect">
            <a:avLst/>
          </a:prstGeom>
        </p:spPr>
      </p:pic>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430887"/>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a:t>
            </a:r>
            <a:b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Terria</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307777"/>
          </a:xfrm>
          <a:prstGeom prst="rect">
            <a:avLst/>
          </a:prstGeom>
          <a:noFill/>
        </p:spPr>
        <p:txBody>
          <a:bodyPr wrap="square" rtlCol="0">
            <a:spAutoFit/>
          </a:bodyPr>
          <a:lstStyle/>
          <a:p>
            <a:r>
              <a:rPr lang="en-US" sz="1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430887"/>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a:t>
            </a:r>
          </a:p>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57E3414A-2FF1-4B6E-8DE4-EE25EBE0F0D3}"/>
              </a:ext>
            </a:extLst>
          </p:cNvPr>
          <p:cNvSpPr txBox="1"/>
          <p:nvPr/>
        </p:nvSpPr>
        <p:spPr>
          <a:xfrm>
            <a:off x="7666264" y="4380752"/>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1:31,250,000</a:t>
            </a:r>
            <a:endParaRPr lang="en-AU" sz="10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103C9A17-B35D-477E-8147-8C9BE857F400}"/>
              </a:ext>
            </a:extLst>
          </p:cNvPr>
          <p:cNvPicPr>
            <a:picLocks noChangeAspect="1"/>
          </p:cNvPicPr>
          <p:nvPr/>
        </p:nvPicPr>
        <p:blipFill>
          <a:blip r:embed="rId5"/>
          <a:stretch>
            <a:fillRect/>
          </a:stretch>
        </p:blipFill>
        <p:spPr>
          <a:xfrm>
            <a:off x="5009015" y="4066459"/>
            <a:ext cx="2382422" cy="1908000"/>
          </a:xfrm>
          <a:prstGeom prst="rect">
            <a:avLst/>
          </a:prstGeom>
        </p:spPr>
      </p:pic>
      <p:sp>
        <p:nvSpPr>
          <p:cNvPr id="19" name="TextBox 18">
            <a:extLst>
              <a:ext uri="{FF2B5EF4-FFF2-40B4-BE49-F238E27FC236}">
                <a16:creationId xmlns:a16="http://schemas.microsoft.com/office/drawing/2014/main" id="{537F8407-94D8-4B5E-A3EC-7A3F26F225C3}"/>
              </a:ext>
            </a:extLst>
          </p:cNvPr>
          <p:cNvSpPr txBox="1"/>
          <p:nvPr/>
        </p:nvSpPr>
        <p:spPr>
          <a:xfrm>
            <a:off x="8777690" y="1543052"/>
            <a:ext cx="2366560" cy="246221"/>
          </a:xfrm>
          <a:prstGeom prst="rect">
            <a:avLst/>
          </a:prstGeom>
          <a:noFill/>
        </p:spPr>
        <p:txBody>
          <a:bodyPr wrap="square" rtlCol="0">
            <a:spAutoFit/>
          </a:bodyPr>
          <a:lstStyle/>
          <a:p>
            <a:pPr algn="just"/>
            <a:r>
              <a:rPr lang="en-US" sz="1000" b="1" dirty="0">
                <a:latin typeface="Calibri" panose="020F0502020204030204" pitchFamily="34" charset="0"/>
                <a:cs typeface="Calibri" panose="020F0502020204030204" pitchFamily="34" charset="0"/>
              </a:rPr>
              <a:t>Time to paint: </a:t>
            </a:r>
            <a:r>
              <a:rPr lang="en-US" sz="1000" dirty="0">
                <a:latin typeface="Calibri" panose="020F0502020204030204" pitchFamily="34" charset="0"/>
                <a:cs typeface="Calibri" panose="020F0502020204030204" pitchFamily="34" charset="0"/>
              </a:rPr>
              <a:t>Less than 1 sec in all cases.</a:t>
            </a:r>
            <a:endParaRPr lang="en-AU" sz="10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42C523B3-0B6B-4687-8FDE-3456E5242A2E}"/>
              </a:ext>
            </a:extLst>
          </p:cNvPr>
          <p:cNvSpPr txBox="1"/>
          <p:nvPr/>
        </p:nvSpPr>
        <p:spPr>
          <a:xfrm>
            <a:off x="7666265" y="2008417"/>
            <a:ext cx="3978728" cy="1631216"/>
          </a:xfrm>
          <a:prstGeom prst="rect">
            <a:avLst/>
          </a:prstGeom>
          <a:noFill/>
        </p:spPr>
        <p:txBody>
          <a:bodyPr wrap="square" rtlCol="0">
            <a:spAutoFit/>
          </a:bodyPr>
          <a:lstStyle/>
          <a:p>
            <a:pPr algn="just"/>
            <a:r>
              <a:rPr lang="en-AU" sz="1000" b="1" noProof="1">
                <a:latin typeface="Calibri" panose="020F0502020204030204" pitchFamily="34" charset="0"/>
                <a:cs typeface="Calibri" panose="020F0502020204030204" pitchFamily="34" charset="0"/>
              </a:rPr>
              <a:t>Continent-level display of the layers </a:t>
            </a:r>
          </a:p>
          <a:p>
            <a:pPr algn="just"/>
            <a:endParaRPr lang="en-AU" sz="1000" b="1"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Current system does not display anything until the 50 km zoom level.</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PNG and Pyramid display continent level in less than 1 sec.</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FeatureInfo shows 9 bands in NetCDF and PNG, but only 3 in Pyramid.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The bands’ data is nil in PNG in 100 km to 3000 km</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PNG does not display well in ArcGIS.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Pyramid displays in ArcGIS but the resolution is lower.</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FeatureInfo does not show bands in ArcGIS (see below).</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94B8CDBD-3928-477D-AFCF-E362062A3075}"/>
              </a:ext>
            </a:extLst>
          </p:cNvPr>
          <p:cNvPicPr>
            <a:picLocks noChangeAspect="1"/>
          </p:cNvPicPr>
          <p:nvPr/>
        </p:nvPicPr>
        <p:blipFill>
          <a:blip r:embed="rId6"/>
          <a:stretch>
            <a:fillRect/>
          </a:stretch>
        </p:blipFill>
        <p:spPr>
          <a:xfrm>
            <a:off x="9938078" y="3558768"/>
            <a:ext cx="1467429" cy="2428628"/>
          </a:xfrm>
          <a:prstGeom prst="rect">
            <a:avLst/>
          </a:prstGeom>
        </p:spPr>
      </p:pic>
      <p:pic>
        <p:nvPicPr>
          <p:cNvPr id="24" name="Picture 23">
            <a:extLst>
              <a:ext uri="{FF2B5EF4-FFF2-40B4-BE49-F238E27FC236}">
                <a16:creationId xmlns:a16="http://schemas.microsoft.com/office/drawing/2014/main" id="{7E972627-ADE5-4815-AA0F-D86F3AF3DDF3}"/>
              </a:ext>
            </a:extLst>
          </p:cNvPr>
          <p:cNvPicPr>
            <a:picLocks noChangeAspect="1"/>
          </p:cNvPicPr>
          <p:nvPr/>
        </p:nvPicPr>
        <p:blipFill>
          <a:blip r:embed="rId7"/>
          <a:stretch>
            <a:fillRect/>
          </a:stretch>
        </p:blipFill>
        <p:spPr>
          <a:xfrm>
            <a:off x="9938078" y="3558768"/>
            <a:ext cx="1467429" cy="2401101"/>
          </a:xfrm>
          <a:prstGeom prst="rect">
            <a:avLst/>
          </a:prstGeom>
        </p:spPr>
      </p:pic>
      <p:sp>
        <p:nvSpPr>
          <p:cNvPr id="25" name="TextBox 24">
            <a:extLst>
              <a:ext uri="{FF2B5EF4-FFF2-40B4-BE49-F238E27FC236}">
                <a16:creationId xmlns:a16="http://schemas.microsoft.com/office/drawing/2014/main" id="{480164E1-3187-4A81-985B-CBC87CE673FD}"/>
              </a:ext>
            </a:extLst>
          </p:cNvPr>
          <p:cNvSpPr txBox="1"/>
          <p:nvPr/>
        </p:nvSpPr>
        <p:spPr>
          <a:xfrm>
            <a:off x="10270302" y="3682528"/>
            <a:ext cx="1114195" cy="261610"/>
          </a:xfrm>
          <a:prstGeom prst="rect">
            <a:avLst/>
          </a:prstGeom>
          <a:noFill/>
        </p:spPr>
        <p:txBody>
          <a:bodyPr wrap="square" rtlCol="0">
            <a:spAutoFit/>
          </a:bodyPr>
          <a:lstStyle/>
          <a:p>
            <a:r>
              <a:rPr lang="en-US"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 50km </a:t>
            </a:r>
            <a:endParaRPr lang="en-AU"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48A66D29-F5B7-4888-AB74-F43AFDD84760}"/>
              </a:ext>
            </a:extLst>
          </p:cNvPr>
          <p:cNvPicPr>
            <a:picLocks noChangeAspect="1"/>
          </p:cNvPicPr>
          <p:nvPr/>
        </p:nvPicPr>
        <p:blipFill>
          <a:blip r:embed="rId8"/>
          <a:stretch>
            <a:fillRect/>
          </a:stretch>
        </p:blipFill>
        <p:spPr>
          <a:xfrm>
            <a:off x="9937223" y="3558768"/>
            <a:ext cx="1467430" cy="2415691"/>
          </a:xfrm>
          <a:prstGeom prst="rect">
            <a:avLst/>
          </a:prstGeom>
        </p:spPr>
      </p:pic>
      <p:sp>
        <p:nvSpPr>
          <p:cNvPr id="27" name="TextBox 26">
            <a:extLst>
              <a:ext uri="{FF2B5EF4-FFF2-40B4-BE49-F238E27FC236}">
                <a16:creationId xmlns:a16="http://schemas.microsoft.com/office/drawing/2014/main" id="{1D7C7AFF-B198-4F7E-9B19-3E430F085E2D}"/>
              </a:ext>
            </a:extLst>
          </p:cNvPr>
          <p:cNvSpPr txBox="1"/>
          <p:nvPr/>
        </p:nvSpPr>
        <p:spPr>
          <a:xfrm>
            <a:off x="9956913" y="3703888"/>
            <a:ext cx="1114195" cy="261610"/>
          </a:xfrm>
          <a:prstGeom prst="rect">
            <a:avLst/>
          </a:prstGeom>
          <a:noFill/>
        </p:spPr>
        <p:txBody>
          <a:bodyPr wrap="square" rtlCol="0">
            <a:spAutoFit/>
          </a:bodyPr>
          <a:lstStyle/>
          <a:p>
            <a:r>
              <a:rPr lang="en-US"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 100 km</a:t>
            </a:r>
            <a:endParaRPr lang="en-AU"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CCCFDB29-42FA-4115-9BAC-47C50B33A85A}"/>
              </a:ext>
            </a:extLst>
          </p:cNvPr>
          <p:cNvPicPr>
            <a:picLocks noChangeAspect="1"/>
          </p:cNvPicPr>
          <p:nvPr/>
        </p:nvPicPr>
        <p:blipFill>
          <a:blip r:embed="rId9"/>
          <a:stretch>
            <a:fillRect/>
          </a:stretch>
        </p:blipFill>
        <p:spPr>
          <a:xfrm>
            <a:off x="9941174" y="3558768"/>
            <a:ext cx="2147340" cy="2689632"/>
          </a:xfrm>
          <a:prstGeom prst="rect">
            <a:avLst/>
          </a:prstGeom>
        </p:spPr>
      </p:pic>
      <p:sp>
        <p:nvSpPr>
          <p:cNvPr id="31" name="TextBox 30">
            <a:extLst>
              <a:ext uri="{FF2B5EF4-FFF2-40B4-BE49-F238E27FC236}">
                <a16:creationId xmlns:a16="http://schemas.microsoft.com/office/drawing/2014/main" id="{80B98065-B692-4C28-A4DA-B75379D35040}"/>
              </a:ext>
            </a:extLst>
          </p:cNvPr>
          <p:cNvSpPr txBox="1"/>
          <p:nvPr/>
        </p:nvSpPr>
        <p:spPr>
          <a:xfrm>
            <a:off x="9598278" y="3734825"/>
            <a:ext cx="1510317" cy="261610"/>
          </a:xfrm>
          <a:prstGeom prst="rect">
            <a:avLst/>
          </a:prstGeom>
          <a:noFill/>
        </p:spPr>
        <p:txBody>
          <a:bodyPr wrap="square" rtlCol="0">
            <a:spAutoFit/>
          </a:bodyPr>
          <a:lstStyle/>
          <a:p>
            <a:pPr algn="r"/>
            <a:r>
              <a:rPr lang="en-US"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 100 km</a:t>
            </a:r>
            <a:endParaRPr lang="en-AU"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86D41DA4-27E2-4B6D-AACB-927458D4B474}"/>
              </a:ext>
            </a:extLst>
          </p:cNvPr>
          <p:cNvPicPr>
            <a:picLocks noChangeAspect="1"/>
          </p:cNvPicPr>
          <p:nvPr/>
        </p:nvPicPr>
        <p:blipFill>
          <a:blip r:embed="rId10"/>
          <a:stretch>
            <a:fillRect/>
          </a:stretch>
        </p:blipFill>
        <p:spPr>
          <a:xfrm>
            <a:off x="9960427" y="3815588"/>
            <a:ext cx="2103598" cy="2432812"/>
          </a:xfrm>
          <a:prstGeom prst="rect">
            <a:avLst/>
          </a:prstGeom>
        </p:spPr>
      </p:pic>
      <p:sp>
        <p:nvSpPr>
          <p:cNvPr id="32" name="TextBox 31">
            <a:extLst>
              <a:ext uri="{FF2B5EF4-FFF2-40B4-BE49-F238E27FC236}">
                <a16:creationId xmlns:a16="http://schemas.microsoft.com/office/drawing/2014/main" id="{8DDC96CB-55E9-4B72-B075-ECA6CE2A8085}"/>
              </a:ext>
            </a:extLst>
          </p:cNvPr>
          <p:cNvSpPr txBox="1"/>
          <p:nvPr/>
        </p:nvSpPr>
        <p:spPr>
          <a:xfrm>
            <a:off x="10490439" y="3841280"/>
            <a:ext cx="1453627" cy="261610"/>
          </a:xfrm>
          <a:prstGeom prst="rect">
            <a:avLst/>
          </a:prstGeom>
          <a:noFill/>
        </p:spPr>
        <p:txBody>
          <a:bodyPr wrap="square" rtlCol="0">
            <a:spAutoFit/>
          </a:bodyPr>
          <a:lstStyle/>
          <a:p>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a:t>
            </a:r>
          </a:p>
        </p:txBody>
      </p:sp>
      <p:sp>
        <p:nvSpPr>
          <p:cNvPr id="33" name="TextBox 32">
            <a:extLst>
              <a:ext uri="{FF2B5EF4-FFF2-40B4-BE49-F238E27FC236}">
                <a16:creationId xmlns:a16="http://schemas.microsoft.com/office/drawing/2014/main" id="{1CF40204-2380-4CEB-A332-6C10F03B261C}"/>
              </a:ext>
            </a:extLst>
          </p:cNvPr>
          <p:cNvSpPr txBox="1"/>
          <p:nvPr/>
        </p:nvSpPr>
        <p:spPr>
          <a:xfrm>
            <a:off x="6335486" y="921536"/>
            <a:ext cx="2065564" cy="246221"/>
          </a:xfrm>
          <a:prstGeom prst="rect">
            <a:avLst/>
          </a:prstGeom>
          <a:noFill/>
        </p:spPr>
        <p:txBody>
          <a:bodyPr wrap="square" rtlCol="0">
            <a:spAutoFit/>
          </a:bodyPr>
          <a:lstStyle/>
          <a:p>
            <a:pPr algn="just"/>
            <a:r>
              <a:rPr lang="en-US" sz="1000" dirty="0">
                <a:highlight>
                  <a:srgbClr val="FFFF00"/>
                </a:highlight>
                <a:latin typeface="Calibri" panose="020F0502020204030204" pitchFamily="34" charset="0"/>
                <a:cs typeface="Calibri" panose="020F0502020204030204" pitchFamily="34" charset="0"/>
              </a:rPr>
              <a:t>Must view this slide as a slide show</a:t>
            </a:r>
            <a:endParaRPr lang="en-AU" sz="1000"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919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300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E31DE4E-CAD5-470B-BA00-24E8912E7E30}"/>
              </a:ext>
            </a:extLst>
          </p:cNvPr>
          <p:cNvPicPr>
            <a:picLocks noChangeAspect="1"/>
          </p:cNvPicPr>
          <p:nvPr/>
        </p:nvPicPr>
        <p:blipFill>
          <a:blip r:embed="rId2"/>
          <a:stretch>
            <a:fillRect/>
          </a:stretch>
        </p:blipFill>
        <p:spPr>
          <a:xfrm>
            <a:off x="1808974" y="1894290"/>
            <a:ext cx="2397600" cy="1824446"/>
          </a:xfrm>
          <a:prstGeom prst="rect">
            <a:avLst/>
          </a:prstGeom>
        </p:spPr>
      </p:pic>
      <p:pic>
        <p:nvPicPr>
          <p:cNvPr id="18" name="Picture 17">
            <a:extLst>
              <a:ext uri="{FF2B5EF4-FFF2-40B4-BE49-F238E27FC236}">
                <a16:creationId xmlns:a16="http://schemas.microsoft.com/office/drawing/2014/main" id="{3150F900-58BE-49AD-90AE-536CB074B97E}"/>
              </a:ext>
            </a:extLst>
          </p:cNvPr>
          <p:cNvPicPr>
            <a:picLocks noChangeAspect="1"/>
          </p:cNvPicPr>
          <p:nvPr/>
        </p:nvPicPr>
        <p:blipFill>
          <a:blip r:embed="rId3"/>
          <a:stretch>
            <a:fillRect/>
          </a:stretch>
        </p:blipFill>
        <p:spPr>
          <a:xfrm>
            <a:off x="5042245" y="1894290"/>
            <a:ext cx="2297446" cy="1847597"/>
          </a:xfrm>
          <a:prstGeom prst="rect">
            <a:avLst/>
          </a:prstGeom>
        </p:spPr>
      </p:pic>
      <p:pic>
        <p:nvPicPr>
          <p:cNvPr id="19" name="Picture 18">
            <a:extLst>
              <a:ext uri="{FF2B5EF4-FFF2-40B4-BE49-F238E27FC236}">
                <a16:creationId xmlns:a16="http://schemas.microsoft.com/office/drawing/2014/main" id="{19FF7FEF-518E-49D3-99DC-4CA9676F61FD}"/>
              </a:ext>
            </a:extLst>
          </p:cNvPr>
          <p:cNvPicPr>
            <a:picLocks noChangeAspect="1"/>
          </p:cNvPicPr>
          <p:nvPr/>
        </p:nvPicPr>
        <p:blipFill>
          <a:blip r:embed="rId4"/>
          <a:stretch>
            <a:fillRect/>
          </a:stretch>
        </p:blipFill>
        <p:spPr>
          <a:xfrm>
            <a:off x="1808974" y="4061990"/>
            <a:ext cx="2397600" cy="1880803"/>
          </a:xfrm>
          <a:prstGeom prst="rect">
            <a:avLst/>
          </a:prstGeom>
        </p:spPr>
      </p:pic>
      <p:pic>
        <p:nvPicPr>
          <p:cNvPr id="20" name="Picture 19">
            <a:extLst>
              <a:ext uri="{FF2B5EF4-FFF2-40B4-BE49-F238E27FC236}">
                <a16:creationId xmlns:a16="http://schemas.microsoft.com/office/drawing/2014/main" id="{7D7B75DE-523A-4EB2-BBE5-25ABA31A3965}"/>
              </a:ext>
            </a:extLst>
          </p:cNvPr>
          <p:cNvPicPr>
            <a:picLocks noChangeAspect="1"/>
          </p:cNvPicPr>
          <p:nvPr/>
        </p:nvPicPr>
        <p:blipFill>
          <a:blip r:embed="rId5"/>
          <a:stretch>
            <a:fillRect/>
          </a:stretch>
        </p:blipFill>
        <p:spPr>
          <a:xfrm>
            <a:off x="4992673" y="4061990"/>
            <a:ext cx="2368609" cy="1874474"/>
          </a:xfrm>
          <a:prstGeom prst="rect">
            <a:avLst/>
          </a:prstGeom>
        </p:spPr>
      </p:pic>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1:20,000,000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3968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200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1:12,800,000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379E83C-4B66-43C0-ABB0-96C168CD8AD6}"/>
              </a:ext>
            </a:extLst>
          </p:cNvPr>
          <p:cNvPicPr>
            <a:picLocks noChangeAspect="1"/>
          </p:cNvPicPr>
          <p:nvPr/>
        </p:nvPicPr>
        <p:blipFill>
          <a:blip r:embed="rId2"/>
          <a:stretch>
            <a:fillRect/>
          </a:stretch>
        </p:blipFill>
        <p:spPr>
          <a:xfrm>
            <a:off x="4992673" y="1821641"/>
            <a:ext cx="2393673" cy="1908000"/>
          </a:xfrm>
          <a:prstGeom prst="rect">
            <a:avLst/>
          </a:prstGeom>
        </p:spPr>
      </p:pic>
      <p:pic>
        <p:nvPicPr>
          <p:cNvPr id="23" name="Picture 22">
            <a:extLst>
              <a:ext uri="{FF2B5EF4-FFF2-40B4-BE49-F238E27FC236}">
                <a16:creationId xmlns:a16="http://schemas.microsoft.com/office/drawing/2014/main" id="{77532CFB-040E-4A26-9787-9E746C029C71}"/>
              </a:ext>
            </a:extLst>
          </p:cNvPr>
          <p:cNvPicPr>
            <a:picLocks noChangeAspect="1"/>
          </p:cNvPicPr>
          <p:nvPr/>
        </p:nvPicPr>
        <p:blipFill>
          <a:blip r:embed="rId3"/>
          <a:stretch>
            <a:fillRect/>
          </a:stretch>
        </p:blipFill>
        <p:spPr>
          <a:xfrm>
            <a:off x="1808974" y="1830811"/>
            <a:ext cx="2389329" cy="1908000"/>
          </a:xfrm>
          <a:prstGeom prst="rect">
            <a:avLst/>
          </a:prstGeom>
        </p:spPr>
      </p:pic>
      <p:pic>
        <p:nvPicPr>
          <p:cNvPr id="24" name="Picture 23">
            <a:extLst>
              <a:ext uri="{FF2B5EF4-FFF2-40B4-BE49-F238E27FC236}">
                <a16:creationId xmlns:a16="http://schemas.microsoft.com/office/drawing/2014/main" id="{BC4913EA-7485-426B-9375-C22769280B56}"/>
              </a:ext>
            </a:extLst>
          </p:cNvPr>
          <p:cNvPicPr>
            <a:picLocks noChangeAspect="1"/>
          </p:cNvPicPr>
          <p:nvPr/>
        </p:nvPicPr>
        <p:blipFill>
          <a:blip r:embed="rId4"/>
          <a:stretch>
            <a:fillRect/>
          </a:stretch>
        </p:blipFill>
        <p:spPr>
          <a:xfrm>
            <a:off x="1808974" y="4081000"/>
            <a:ext cx="2397142" cy="1908000"/>
          </a:xfrm>
          <a:prstGeom prst="rect">
            <a:avLst/>
          </a:prstGeom>
        </p:spPr>
      </p:pic>
      <p:pic>
        <p:nvPicPr>
          <p:cNvPr id="26" name="Picture 25">
            <a:extLst>
              <a:ext uri="{FF2B5EF4-FFF2-40B4-BE49-F238E27FC236}">
                <a16:creationId xmlns:a16="http://schemas.microsoft.com/office/drawing/2014/main" id="{076813EE-3FE0-46B3-9733-05BA8311EB9C}"/>
              </a:ext>
            </a:extLst>
          </p:cNvPr>
          <p:cNvPicPr>
            <a:picLocks noChangeAspect="1"/>
          </p:cNvPicPr>
          <p:nvPr/>
        </p:nvPicPr>
        <p:blipFill>
          <a:blip r:embed="rId5"/>
          <a:stretch>
            <a:fillRect/>
          </a:stretch>
        </p:blipFill>
        <p:spPr>
          <a:xfrm>
            <a:off x="4994407" y="4061990"/>
            <a:ext cx="2390204" cy="1908000"/>
          </a:xfrm>
          <a:prstGeom prst="rect">
            <a:avLst/>
          </a:prstGeom>
        </p:spPr>
      </p:pic>
      <p:sp>
        <p:nvSpPr>
          <p:cNvPr id="27" name="TextBox 26">
            <a:extLst>
              <a:ext uri="{FF2B5EF4-FFF2-40B4-BE49-F238E27FC236}">
                <a16:creationId xmlns:a16="http://schemas.microsoft.com/office/drawing/2014/main" id="{49092CAD-7745-4972-A385-EA73B1C1B8FC}"/>
              </a:ext>
            </a:extLst>
          </p:cNvPr>
          <p:cNvSpPr txBox="1"/>
          <p:nvPr/>
        </p:nvSpPr>
        <p:spPr>
          <a:xfrm>
            <a:off x="7878536" y="2204357"/>
            <a:ext cx="339969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Resolution begins to degrade in Pyramid.</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4823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100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1:8,192,000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19F7BBC-0FF1-4AB4-BB86-601EB2F82445}"/>
              </a:ext>
            </a:extLst>
          </p:cNvPr>
          <p:cNvPicPr>
            <a:picLocks noChangeAspect="1"/>
          </p:cNvPicPr>
          <p:nvPr/>
        </p:nvPicPr>
        <p:blipFill>
          <a:blip r:embed="rId2"/>
          <a:stretch>
            <a:fillRect/>
          </a:stretch>
        </p:blipFill>
        <p:spPr>
          <a:xfrm>
            <a:off x="1822116" y="1821641"/>
            <a:ext cx="2393673" cy="1908000"/>
          </a:xfrm>
          <a:prstGeom prst="rect">
            <a:avLst/>
          </a:prstGeom>
        </p:spPr>
      </p:pic>
      <p:pic>
        <p:nvPicPr>
          <p:cNvPr id="6" name="Picture 5">
            <a:extLst>
              <a:ext uri="{FF2B5EF4-FFF2-40B4-BE49-F238E27FC236}">
                <a16:creationId xmlns:a16="http://schemas.microsoft.com/office/drawing/2014/main" id="{B3135806-F496-4488-922B-93186CBB42C9}"/>
              </a:ext>
            </a:extLst>
          </p:cNvPr>
          <p:cNvPicPr>
            <a:picLocks noChangeAspect="1"/>
          </p:cNvPicPr>
          <p:nvPr/>
        </p:nvPicPr>
        <p:blipFill>
          <a:blip r:embed="rId3"/>
          <a:stretch>
            <a:fillRect/>
          </a:stretch>
        </p:blipFill>
        <p:spPr>
          <a:xfrm>
            <a:off x="5058263" y="1821641"/>
            <a:ext cx="2262492" cy="1908000"/>
          </a:xfrm>
          <a:prstGeom prst="rect">
            <a:avLst/>
          </a:prstGeom>
        </p:spPr>
      </p:pic>
      <p:pic>
        <p:nvPicPr>
          <p:cNvPr id="7" name="Picture 6">
            <a:extLst>
              <a:ext uri="{FF2B5EF4-FFF2-40B4-BE49-F238E27FC236}">
                <a16:creationId xmlns:a16="http://schemas.microsoft.com/office/drawing/2014/main" id="{FE675A3D-7DC9-4ED5-ACF3-A62F01BE0F8B}"/>
              </a:ext>
            </a:extLst>
          </p:cNvPr>
          <p:cNvPicPr>
            <a:picLocks noChangeAspect="1"/>
          </p:cNvPicPr>
          <p:nvPr/>
        </p:nvPicPr>
        <p:blipFill>
          <a:blip r:embed="rId4"/>
          <a:stretch>
            <a:fillRect/>
          </a:stretch>
        </p:blipFill>
        <p:spPr>
          <a:xfrm>
            <a:off x="1818647" y="4056331"/>
            <a:ext cx="2397142" cy="1908000"/>
          </a:xfrm>
          <a:prstGeom prst="rect">
            <a:avLst/>
          </a:prstGeom>
        </p:spPr>
      </p:pic>
      <p:pic>
        <p:nvPicPr>
          <p:cNvPr id="17" name="Picture 16">
            <a:extLst>
              <a:ext uri="{FF2B5EF4-FFF2-40B4-BE49-F238E27FC236}">
                <a16:creationId xmlns:a16="http://schemas.microsoft.com/office/drawing/2014/main" id="{284EB330-8041-479E-9048-B74C5CCE5496}"/>
              </a:ext>
            </a:extLst>
          </p:cNvPr>
          <p:cNvPicPr>
            <a:picLocks noChangeAspect="1"/>
          </p:cNvPicPr>
          <p:nvPr/>
        </p:nvPicPr>
        <p:blipFill>
          <a:blip r:embed="rId5"/>
          <a:stretch>
            <a:fillRect/>
          </a:stretch>
        </p:blipFill>
        <p:spPr>
          <a:xfrm>
            <a:off x="5005560" y="4063461"/>
            <a:ext cx="2389329" cy="1908000"/>
          </a:xfrm>
          <a:prstGeom prst="rect">
            <a:avLst/>
          </a:prstGeom>
        </p:spPr>
      </p:pic>
    </p:spTree>
    <p:extLst>
      <p:ext uri="{BB962C8B-B14F-4D97-AF65-F5344CB8AC3E}">
        <p14:creationId xmlns:p14="http://schemas.microsoft.com/office/powerpoint/2010/main" val="522066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50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1:8,192,000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400110"/>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All &lt; 1 sec except,</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47 sec.</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BE036D86-A9D0-4767-8710-7701FC6C64F8}"/>
              </a:ext>
            </a:extLst>
          </p:cNvPr>
          <p:cNvPicPr>
            <a:picLocks noChangeAspect="1"/>
          </p:cNvPicPr>
          <p:nvPr/>
        </p:nvPicPr>
        <p:blipFill>
          <a:blip r:embed="rId2"/>
          <a:stretch>
            <a:fillRect/>
          </a:stretch>
        </p:blipFill>
        <p:spPr>
          <a:xfrm>
            <a:off x="1815059" y="1846486"/>
            <a:ext cx="2385866" cy="1908000"/>
          </a:xfrm>
          <a:prstGeom prst="rect">
            <a:avLst/>
          </a:prstGeom>
        </p:spPr>
      </p:pic>
      <p:pic>
        <p:nvPicPr>
          <p:cNvPr id="18" name="Picture 17">
            <a:extLst>
              <a:ext uri="{FF2B5EF4-FFF2-40B4-BE49-F238E27FC236}">
                <a16:creationId xmlns:a16="http://schemas.microsoft.com/office/drawing/2014/main" id="{98520932-EB5C-4073-9187-A8BF0D1E9527}"/>
              </a:ext>
            </a:extLst>
          </p:cNvPr>
          <p:cNvPicPr>
            <a:picLocks noChangeAspect="1"/>
          </p:cNvPicPr>
          <p:nvPr/>
        </p:nvPicPr>
        <p:blipFill>
          <a:blip r:embed="rId3"/>
          <a:stretch>
            <a:fillRect/>
          </a:stretch>
        </p:blipFill>
        <p:spPr>
          <a:xfrm>
            <a:off x="5001653" y="1865569"/>
            <a:ext cx="2397142" cy="1908000"/>
          </a:xfrm>
          <a:prstGeom prst="rect">
            <a:avLst/>
          </a:prstGeom>
        </p:spPr>
      </p:pic>
      <p:pic>
        <p:nvPicPr>
          <p:cNvPr id="19" name="Picture 18">
            <a:extLst>
              <a:ext uri="{FF2B5EF4-FFF2-40B4-BE49-F238E27FC236}">
                <a16:creationId xmlns:a16="http://schemas.microsoft.com/office/drawing/2014/main" id="{E85FF9C5-6948-419C-91D4-A5FF6F307A5D}"/>
              </a:ext>
            </a:extLst>
          </p:cNvPr>
          <p:cNvPicPr>
            <a:picLocks noChangeAspect="1"/>
          </p:cNvPicPr>
          <p:nvPr/>
        </p:nvPicPr>
        <p:blipFill>
          <a:blip r:embed="rId4"/>
          <a:stretch>
            <a:fillRect/>
          </a:stretch>
        </p:blipFill>
        <p:spPr>
          <a:xfrm>
            <a:off x="1808134" y="4072719"/>
            <a:ext cx="2392791" cy="1908000"/>
          </a:xfrm>
          <a:prstGeom prst="rect">
            <a:avLst/>
          </a:prstGeom>
        </p:spPr>
      </p:pic>
      <p:pic>
        <p:nvPicPr>
          <p:cNvPr id="20" name="Picture 19">
            <a:extLst>
              <a:ext uri="{FF2B5EF4-FFF2-40B4-BE49-F238E27FC236}">
                <a16:creationId xmlns:a16="http://schemas.microsoft.com/office/drawing/2014/main" id="{B1B455BF-6D14-44AC-9FD8-5AB17E3142EE}"/>
              </a:ext>
            </a:extLst>
          </p:cNvPr>
          <p:cNvPicPr>
            <a:picLocks noChangeAspect="1"/>
          </p:cNvPicPr>
          <p:nvPr/>
        </p:nvPicPr>
        <p:blipFill>
          <a:blip r:embed="rId5"/>
          <a:stretch>
            <a:fillRect/>
          </a:stretch>
        </p:blipFill>
        <p:spPr>
          <a:xfrm>
            <a:off x="5002893" y="4061990"/>
            <a:ext cx="2398033" cy="1908000"/>
          </a:xfrm>
          <a:prstGeom prst="rect">
            <a:avLst/>
          </a:prstGeom>
        </p:spPr>
      </p:pic>
      <p:sp>
        <p:nvSpPr>
          <p:cNvPr id="23" name="TextBox 22">
            <a:extLst>
              <a:ext uri="{FF2B5EF4-FFF2-40B4-BE49-F238E27FC236}">
                <a16:creationId xmlns:a16="http://schemas.microsoft.com/office/drawing/2014/main" id="{2ED4F8A8-EBED-4FBF-9C62-20F1DF82E7E5}"/>
              </a:ext>
            </a:extLst>
          </p:cNvPr>
          <p:cNvSpPr txBox="1"/>
          <p:nvPr/>
        </p:nvSpPr>
        <p:spPr>
          <a:xfrm>
            <a:off x="7878536" y="2204357"/>
            <a:ext cx="3399690" cy="553998"/>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Resolution is very poor in Pyramid.</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Edison says that it will not happen on production server.</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Would be nice to see it.</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6473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20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1:562,950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861774"/>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PNG:</a:t>
            </a:r>
            <a:r>
              <a:rPr lang="en-US" sz="1000" dirty="0">
                <a:latin typeface="Calibri" panose="020F0502020204030204" pitchFamily="34" charset="0"/>
                <a:cs typeface="Calibri" panose="020F0502020204030204" pitchFamily="34" charset="0"/>
              </a:rPr>
              <a:t> 		&lt; 1 sec</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18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Pyramid</a:t>
            </a:r>
            <a:r>
              <a:rPr lang="en-US" sz="1000" dirty="0">
                <a:latin typeface="Calibri" panose="020F0502020204030204" pitchFamily="34" charset="0"/>
                <a:cs typeface="Calibri" panose="020F0502020204030204" pitchFamily="34" charset="0"/>
              </a:rPr>
              <a:t>: 	20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ArcGIS</a:t>
            </a:r>
            <a:r>
              <a:rPr lang="en-US" sz="1000" dirty="0">
                <a:latin typeface="Calibri" panose="020F0502020204030204" pitchFamily="34" charset="0"/>
                <a:cs typeface="Calibri" panose="020F0502020204030204" pitchFamily="34" charset="0"/>
              </a:rPr>
              <a:t>: 		4 sec</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211851F-D646-4E41-A171-E83105B4A2C3}"/>
              </a:ext>
            </a:extLst>
          </p:cNvPr>
          <p:cNvPicPr>
            <a:picLocks noChangeAspect="1"/>
          </p:cNvPicPr>
          <p:nvPr/>
        </p:nvPicPr>
        <p:blipFill>
          <a:blip r:embed="rId2"/>
          <a:stretch>
            <a:fillRect/>
          </a:stretch>
        </p:blipFill>
        <p:spPr>
          <a:xfrm>
            <a:off x="1808134" y="1827321"/>
            <a:ext cx="2389329" cy="1908000"/>
          </a:xfrm>
          <a:prstGeom prst="rect">
            <a:avLst/>
          </a:prstGeom>
        </p:spPr>
      </p:pic>
      <p:pic>
        <p:nvPicPr>
          <p:cNvPr id="6" name="Picture 5">
            <a:extLst>
              <a:ext uri="{FF2B5EF4-FFF2-40B4-BE49-F238E27FC236}">
                <a16:creationId xmlns:a16="http://schemas.microsoft.com/office/drawing/2014/main" id="{769E8325-B1E1-4FB8-8B35-369036CBED16}"/>
              </a:ext>
            </a:extLst>
          </p:cNvPr>
          <p:cNvPicPr>
            <a:picLocks noChangeAspect="1"/>
          </p:cNvPicPr>
          <p:nvPr/>
        </p:nvPicPr>
        <p:blipFill>
          <a:blip r:embed="rId3"/>
          <a:stretch>
            <a:fillRect/>
          </a:stretch>
        </p:blipFill>
        <p:spPr>
          <a:xfrm>
            <a:off x="5007253" y="1827321"/>
            <a:ext cx="2393673" cy="1908000"/>
          </a:xfrm>
          <a:prstGeom prst="rect">
            <a:avLst/>
          </a:prstGeom>
        </p:spPr>
      </p:pic>
      <p:pic>
        <p:nvPicPr>
          <p:cNvPr id="7" name="Picture 6">
            <a:extLst>
              <a:ext uri="{FF2B5EF4-FFF2-40B4-BE49-F238E27FC236}">
                <a16:creationId xmlns:a16="http://schemas.microsoft.com/office/drawing/2014/main" id="{763F9EBF-2934-4A08-91AB-B12BE587C007}"/>
              </a:ext>
            </a:extLst>
          </p:cNvPr>
          <p:cNvPicPr>
            <a:picLocks noChangeAspect="1"/>
          </p:cNvPicPr>
          <p:nvPr/>
        </p:nvPicPr>
        <p:blipFill>
          <a:blip r:embed="rId4"/>
          <a:stretch>
            <a:fillRect/>
          </a:stretch>
        </p:blipFill>
        <p:spPr>
          <a:xfrm>
            <a:off x="1808134" y="4070510"/>
            <a:ext cx="2393673" cy="1908000"/>
          </a:xfrm>
          <a:prstGeom prst="rect">
            <a:avLst/>
          </a:prstGeom>
        </p:spPr>
      </p:pic>
      <p:pic>
        <p:nvPicPr>
          <p:cNvPr id="23" name="Picture 22">
            <a:extLst>
              <a:ext uri="{FF2B5EF4-FFF2-40B4-BE49-F238E27FC236}">
                <a16:creationId xmlns:a16="http://schemas.microsoft.com/office/drawing/2014/main" id="{B9E19A93-4B80-4001-8769-048A5016805C}"/>
              </a:ext>
            </a:extLst>
          </p:cNvPr>
          <p:cNvPicPr>
            <a:picLocks noChangeAspect="1"/>
          </p:cNvPicPr>
          <p:nvPr/>
        </p:nvPicPr>
        <p:blipFill>
          <a:blip r:embed="rId5"/>
          <a:stretch>
            <a:fillRect/>
          </a:stretch>
        </p:blipFill>
        <p:spPr>
          <a:xfrm>
            <a:off x="4993994" y="4111155"/>
            <a:ext cx="2401508" cy="1908000"/>
          </a:xfrm>
          <a:prstGeom prst="rect">
            <a:avLst/>
          </a:prstGeom>
        </p:spPr>
      </p:pic>
      <p:sp>
        <p:nvSpPr>
          <p:cNvPr id="24" name="TextBox 23">
            <a:extLst>
              <a:ext uri="{FF2B5EF4-FFF2-40B4-BE49-F238E27FC236}">
                <a16:creationId xmlns:a16="http://schemas.microsoft.com/office/drawing/2014/main" id="{516C0E79-FD33-47BE-84A0-BDF1C663733D}"/>
              </a:ext>
            </a:extLst>
          </p:cNvPr>
          <p:cNvSpPr txBox="1"/>
          <p:nvPr/>
        </p:nvSpPr>
        <p:spPr>
          <a:xfrm>
            <a:off x="7878536" y="2631429"/>
            <a:ext cx="3837214" cy="553998"/>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Resolution returns to normal in Pyramid.</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This could indicate that the layer is now coming from </a:t>
            </a:r>
            <a:r>
              <a:rPr lang="en-US" sz="1000" dirty="0" err="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Please confirm.</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569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10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1:230,584</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861774"/>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PNG:</a:t>
            </a:r>
            <a:r>
              <a:rPr lang="en-US" sz="1000" dirty="0">
                <a:latin typeface="Calibri" panose="020F0502020204030204" pitchFamily="34" charset="0"/>
                <a:cs typeface="Calibri" panose="020F0502020204030204" pitchFamily="34" charset="0"/>
              </a:rPr>
              <a:t> 		&lt; 1 sec</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Pyramid</a:t>
            </a:r>
            <a:r>
              <a:rPr lang="en-US" sz="1000" dirty="0">
                <a:latin typeface="Calibri" panose="020F0502020204030204" pitchFamily="34" charset="0"/>
                <a:cs typeface="Calibri" panose="020F0502020204030204" pitchFamily="34" charset="0"/>
              </a:rPr>
              <a:t>: 	10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ArcGIS</a:t>
            </a:r>
            <a:r>
              <a:rPr lang="en-US" sz="1000" dirty="0">
                <a:latin typeface="Calibri" panose="020F0502020204030204" pitchFamily="34" charset="0"/>
                <a:cs typeface="Calibri" panose="020F0502020204030204" pitchFamily="34" charset="0"/>
              </a:rPr>
              <a:t>: 		4 sec</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533EACA0-B620-4DC8-9DF3-B064A6BB7919}"/>
              </a:ext>
            </a:extLst>
          </p:cNvPr>
          <p:cNvPicPr>
            <a:picLocks noChangeAspect="1"/>
          </p:cNvPicPr>
          <p:nvPr/>
        </p:nvPicPr>
        <p:blipFill>
          <a:blip r:embed="rId2"/>
          <a:stretch>
            <a:fillRect/>
          </a:stretch>
        </p:blipFill>
        <p:spPr>
          <a:xfrm>
            <a:off x="1808133" y="1827321"/>
            <a:ext cx="2393673" cy="1908000"/>
          </a:xfrm>
          <a:prstGeom prst="rect">
            <a:avLst/>
          </a:prstGeom>
        </p:spPr>
      </p:pic>
      <p:pic>
        <p:nvPicPr>
          <p:cNvPr id="17" name="Picture 16">
            <a:extLst>
              <a:ext uri="{FF2B5EF4-FFF2-40B4-BE49-F238E27FC236}">
                <a16:creationId xmlns:a16="http://schemas.microsoft.com/office/drawing/2014/main" id="{536A5607-38CE-4FAD-8F9A-68F17EECC84B}"/>
              </a:ext>
            </a:extLst>
          </p:cNvPr>
          <p:cNvPicPr>
            <a:picLocks noChangeAspect="1"/>
          </p:cNvPicPr>
          <p:nvPr/>
        </p:nvPicPr>
        <p:blipFill>
          <a:blip r:embed="rId3"/>
          <a:stretch>
            <a:fillRect/>
          </a:stretch>
        </p:blipFill>
        <p:spPr>
          <a:xfrm>
            <a:off x="5000083" y="1851990"/>
            <a:ext cx="2389329" cy="1908000"/>
          </a:xfrm>
          <a:prstGeom prst="rect">
            <a:avLst/>
          </a:prstGeom>
        </p:spPr>
      </p:pic>
      <p:pic>
        <p:nvPicPr>
          <p:cNvPr id="18" name="Picture 17">
            <a:extLst>
              <a:ext uri="{FF2B5EF4-FFF2-40B4-BE49-F238E27FC236}">
                <a16:creationId xmlns:a16="http://schemas.microsoft.com/office/drawing/2014/main" id="{91FC6738-E811-43D7-88DE-5A31E2CD0522}"/>
              </a:ext>
            </a:extLst>
          </p:cNvPr>
          <p:cNvPicPr>
            <a:picLocks noChangeAspect="1"/>
          </p:cNvPicPr>
          <p:nvPr/>
        </p:nvPicPr>
        <p:blipFill>
          <a:blip r:embed="rId4"/>
          <a:stretch>
            <a:fillRect/>
          </a:stretch>
        </p:blipFill>
        <p:spPr>
          <a:xfrm>
            <a:off x="1808133" y="4061990"/>
            <a:ext cx="2393673" cy="1908000"/>
          </a:xfrm>
          <a:prstGeom prst="rect">
            <a:avLst/>
          </a:prstGeom>
        </p:spPr>
      </p:pic>
      <p:pic>
        <p:nvPicPr>
          <p:cNvPr id="19" name="Picture 18">
            <a:extLst>
              <a:ext uri="{FF2B5EF4-FFF2-40B4-BE49-F238E27FC236}">
                <a16:creationId xmlns:a16="http://schemas.microsoft.com/office/drawing/2014/main" id="{FF08F13D-0EDF-4B10-A118-BCC72A00EC23}"/>
              </a:ext>
            </a:extLst>
          </p:cNvPr>
          <p:cNvPicPr>
            <a:picLocks noChangeAspect="1"/>
          </p:cNvPicPr>
          <p:nvPr/>
        </p:nvPicPr>
        <p:blipFill>
          <a:blip r:embed="rId5"/>
          <a:stretch>
            <a:fillRect/>
          </a:stretch>
        </p:blipFill>
        <p:spPr>
          <a:xfrm>
            <a:off x="4985115" y="4073785"/>
            <a:ext cx="2397142" cy="1908000"/>
          </a:xfrm>
          <a:prstGeom prst="rect">
            <a:avLst/>
          </a:prstGeom>
        </p:spPr>
      </p:pic>
    </p:spTree>
    <p:extLst>
      <p:ext uri="{BB962C8B-B14F-4D97-AF65-F5344CB8AC3E}">
        <p14:creationId xmlns:p14="http://schemas.microsoft.com/office/powerpoint/2010/main" val="3297632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5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1:154,089</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861774"/>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PNG:</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Pyramid</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ArcGIS</a:t>
            </a:r>
            <a:r>
              <a:rPr lang="en-US" sz="1000" dirty="0">
                <a:latin typeface="Calibri" panose="020F0502020204030204" pitchFamily="34" charset="0"/>
                <a:cs typeface="Calibri" panose="020F0502020204030204" pitchFamily="34" charset="0"/>
              </a:rPr>
              <a:t>: 		4 sec</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D6EE89A-1576-4DF2-9FE7-CF92CD2FAC85}"/>
              </a:ext>
            </a:extLst>
          </p:cNvPr>
          <p:cNvPicPr>
            <a:picLocks noChangeAspect="1"/>
          </p:cNvPicPr>
          <p:nvPr/>
        </p:nvPicPr>
        <p:blipFill>
          <a:blip r:embed="rId2"/>
          <a:stretch>
            <a:fillRect/>
          </a:stretch>
        </p:blipFill>
        <p:spPr>
          <a:xfrm>
            <a:off x="1808133" y="1851990"/>
            <a:ext cx="2397142" cy="1908000"/>
          </a:xfrm>
          <a:prstGeom prst="rect">
            <a:avLst/>
          </a:prstGeom>
        </p:spPr>
      </p:pic>
      <p:pic>
        <p:nvPicPr>
          <p:cNvPr id="6" name="Picture 5">
            <a:extLst>
              <a:ext uri="{FF2B5EF4-FFF2-40B4-BE49-F238E27FC236}">
                <a16:creationId xmlns:a16="http://schemas.microsoft.com/office/drawing/2014/main" id="{5F3A7FC4-B84B-47EC-896A-76C8A2AA7B94}"/>
              </a:ext>
            </a:extLst>
          </p:cNvPr>
          <p:cNvPicPr>
            <a:picLocks noChangeAspect="1"/>
          </p:cNvPicPr>
          <p:nvPr/>
        </p:nvPicPr>
        <p:blipFill>
          <a:blip r:embed="rId3"/>
          <a:stretch>
            <a:fillRect/>
          </a:stretch>
        </p:blipFill>
        <p:spPr>
          <a:xfrm>
            <a:off x="4985115" y="1851990"/>
            <a:ext cx="2397142" cy="1908000"/>
          </a:xfrm>
          <a:prstGeom prst="rect">
            <a:avLst/>
          </a:prstGeom>
        </p:spPr>
      </p:pic>
      <p:pic>
        <p:nvPicPr>
          <p:cNvPr id="7" name="Picture 6">
            <a:extLst>
              <a:ext uri="{FF2B5EF4-FFF2-40B4-BE49-F238E27FC236}">
                <a16:creationId xmlns:a16="http://schemas.microsoft.com/office/drawing/2014/main" id="{C15493E6-33D6-4DC1-A26E-05D89672A6EB}"/>
              </a:ext>
            </a:extLst>
          </p:cNvPr>
          <p:cNvPicPr>
            <a:picLocks noChangeAspect="1"/>
          </p:cNvPicPr>
          <p:nvPr/>
        </p:nvPicPr>
        <p:blipFill>
          <a:blip r:embed="rId4"/>
          <a:stretch>
            <a:fillRect/>
          </a:stretch>
        </p:blipFill>
        <p:spPr>
          <a:xfrm>
            <a:off x="1804138" y="4061990"/>
            <a:ext cx="2392791" cy="1908000"/>
          </a:xfrm>
          <a:prstGeom prst="rect">
            <a:avLst/>
          </a:prstGeom>
        </p:spPr>
      </p:pic>
      <p:pic>
        <p:nvPicPr>
          <p:cNvPr id="20" name="Picture 19">
            <a:extLst>
              <a:ext uri="{FF2B5EF4-FFF2-40B4-BE49-F238E27FC236}">
                <a16:creationId xmlns:a16="http://schemas.microsoft.com/office/drawing/2014/main" id="{B22E74E0-A4A8-446B-AE82-D679B72B7844}"/>
              </a:ext>
            </a:extLst>
          </p:cNvPr>
          <p:cNvPicPr>
            <a:picLocks noChangeAspect="1"/>
          </p:cNvPicPr>
          <p:nvPr/>
        </p:nvPicPr>
        <p:blipFill>
          <a:blip r:embed="rId5"/>
          <a:stretch>
            <a:fillRect/>
          </a:stretch>
        </p:blipFill>
        <p:spPr>
          <a:xfrm>
            <a:off x="5001828" y="4061990"/>
            <a:ext cx="2393673" cy="1908000"/>
          </a:xfrm>
          <a:prstGeom prst="rect">
            <a:avLst/>
          </a:prstGeom>
        </p:spPr>
      </p:pic>
    </p:spTree>
    <p:extLst>
      <p:ext uri="{BB962C8B-B14F-4D97-AF65-F5344CB8AC3E}">
        <p14:creationId xmlns:p14="http://schemas.microsoft.com/office/powerpoint/2010/main" val="42180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E7D21-EB5A-49DE-9FB2-5618B0C56829}"/>
              </a:ext>
            </a:extLst>
          </p:cNvPr>
          <p:cNvPicPr>
            <a:picLocks noChangeAspect="1"/>
          </p:cNvPicPr>
          <p:nvPr/>
        </p:nvPicPr>
        <p:blipFill>
          <a:blip r:embed="rId3"/>
          <a:stretch>
            <a:fillRect/>
          </a:stretch>
        </p:blipFill>
        <p:spPr>
          <a:xfrm>
            <a:off x="515601" y="2418595"/>
            <a:ext cx="3012790" cy="2473779"/>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r>
              <a:rPr lang="en-US" sz="2400" b="1" dirty="0"/>
              <a:t>Currently to view any data…</a:t>
            </a:r>
          </a:p>
          <a:p>
            <a:pPr marL="285750" indent="-285750">
              <a:buFont typeface="Arial" panose="020B0604020202020204" pitchFamily="34" charset="0"/>
              <a:buChar char="•"/>
            </a:pPr>
            <a:r>
              <a:rPr lang="en-US" sz="2400" dirty="0"/>
              <a:t>Must zoom in to 50km or less zoom level.</a:t>
            </a:r>
          </a:p>
        </p:txBody>
      </p:sp>
      <p:pic>
        <p:nvPicPr>
          <p:cNvPr id="6" name="Picture 5">
            <a:extLst>
              <a:ext uri="{FF2B5EF4-FFF2-40B4-BE49-F238E27FC236}">
                <a16:creationId xmlns:a16="http://schemas.microsoft.com/office/drawing/2014/main" id="{9984D771-5CC5-4437-9807-6E3C45E80512}"/>
              </a:ext>
            </a:extLst>
          </p:cNvPr>
          <p:cNvPicPr>
            <a:picLocks noChangeAspect="1"/>
          </p:cNvPicPr>
          <p:nvPr/>
        </p:nvPicPr>
        <p:blipFill>
          <a:blip r:embed="rId4"/>
          <a:stretch>
            <a:fillRect/>
          </a:stretch>
        </p:blipFill>
        <p:spPr>
          <a:xfrm>
            <a:off x="3539034" y="2418415"/>
            <a:ext cx="3471370" cy="2473850"/>
          </a:xfrm>
          <a:prstGeom prst="rect">
            <a:avLst/>
          </a:prstGeom>
        </p:spPr>
      </p:pic>
      <p:pic>
        <p:nvPicPr>
          <p:cNvPr id="7" name="Picture 6">
            <a:extLst>
              <a:ext uri="{FF2B5EF4-FFF2-40B4-BE49-F238E27FC236}">
                <a16:creationId xmlns:a16="http://schemas.microsoft.com/office/drawing/2014/main" id="{6FC98098-BCA1-43F8-A5DD-136B2B97DF2C}"/>
              </a:ext>
            </a:extLst>
          </p:cNvPr>
          <p:cNvPicPr>
            <a:picLocks noChangeAspect="1"/>
          </p:cNvPicPr>
          <p:nvPr/>
        </p:nvPicPr>
        <p:blipFill>
          <a:blip r:embed="rId5"/>
          <a:stretch>
            <a:fillRect/>
          </a:stretch>
        </p:blipFill>
        <p:spPr>
          <a:xfrm>
            <a:off x="3539034" y="5020365"/>
            <a:ext cx="933333" cy="171429"/>
          </a:xfrm>
          <a:prstGeom prst="rect">
            <a:avLst/>
          </a:prstGeom>
        </p:spPr>
      </p:pic>
      <p:sp>
        <p:nvSpPr>
          <p:cNvPr id="10" name="Rectangle 9">
            <a:extLst>
              <a:ext uri="{FF2B5EF4-FFF2-40B4-BE49-F238E27FC236}">
                <a16:creationId xmlns:a16="http://schemas.microsoft.com/office/drawing/2014/main" id="{89519EFE-B05D-45D6-8EC2-D1797495EBEF}"/>
              </a:ext>
            </a:extLst>
          </p:cNvPr>
          <p:cNvSpPr/>
          <p:nvPr/>
        </p:nvSpPr>
        <p:spPr>
          <a:xfrm>
            <a:off x="1850061" y="3331027"/>
            <a:ext cx="23999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385CCC9-B0B4-4B1D-A9DA-CBACC8F44CD6}"/>
              </a:ext>
            </a:extLst>
          </p:cNvPr>
          <p:cNvPicPr>
            <a:picLocks noChangeAspect="1"/>
          </p:cNvPicPr>
          <p:nvPr/>
        </p:nvPicPr>
        <p:blipFill>
          <a:blip r:embed="rId6"/>
          <a:stretch>
            <a:fillRect/>
          </a:stretch>
        </p:blipFill>
        <p:spPr>
          <a:xfrm>
            <a:off x="515601" y="5029889"/>
            <a:ext cx="752381" cy="161905"/>
          </a:xfrm>
          <a:prstGeom prst="rect">
            <a:avLst/>
          </a:prstGeom>
        </p:spPr>
      </p:pic>
    </p:spTree>
    <p:custDataLst>
      <p:tags r:id="rId1"/>
    </p:custDataLst>
    <p:extLst>
      <p:ext uri="{BB962C8B-B14F-4D97-AF65-F5344CB8AC3E}">
        <p14:creationId xmlns:p14="http://schemas.microsoft.com/office/powerpoint/2010/main" val="382417275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30</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Pros and Cons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338554"/>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There are Pros and Cons for the three methods</a:t>
            </a:r>
            <a:endParaRPr lang="en-US" sz="1600" dirty="0">
              <a:highlight>
                <a:srgbClr val="FFFF00"/>
              </a:highlight>
              <a:latin typeface="Calibri" panose="020F0502020204030204" pitchFamily="34" charset="0"/>
              <a:cs typeface="Calibri" panose="020F0502020204030204" pitchFamily="34" charset="0"/>
            </a:endParaRPr>
          </a:p>
        </p:txBody>
      </p:sp>
      <p:graphicFrame>
        <p:nvGraphicFramePr>
          <p:cNvPr id="8" name="Table 7">
            <a:extLst>
              <a:ext uri="{FF2B5EF4-FFF2-40B4-BE49-F238E27FC236}">
                <a16:creationId xmlns:a16="http://schemas.microsoft.com/office/drawing/2014/main" id="{CA440D17-5AE6-4E13-99D1-D52E0317559E}"/>
              </a:ext>
            </a:extLst>
          </p:cNvPr>
          <p:cNvGraphicFramePr>
            <a:graphicFrameLocks noGrp="1"/>
          </p:cNvGraphicFramePr>
          <p:nvPr>
            <p:extLst>
              <p:ext uri="{D42A27DB-BD31-4B8C-83A1-F6EECF244321}">
                <p14:modId xmlns:p14="http://schemas.microsoft.com/office/powerpoint/2010/main" val="2320431744"/>
              </p:ext>
            </p:extLst>
          </p:nvPr>
        </p:nvGraphicFramePr>
        <p:xfrm>
          <a:off x="913775" y="1260090"/>
          <a:ext cx="8058775" cy="4851400"/>
        </p:xfrm>
        <a:graphic>
          <a:graphicData uri="http://schemas.openxmlformats.org/drawingml/2006/table">
            <a:tbl>
              <a:tblPr firstRow="1" bandRow="1">
                <a:tableStyleId>{5C22544A-7EE6-4342-B048-85BDC9FD1C3A}</a:tableStyleId>
              </a:tblPr>
              <a:tblGrid>
                <a:gridCol w="1814124">
                  <a:extLst>
                    <a:ext uri="{9D8B030D-6E8A-4147-A177-3AD203B41FA5}">
                      <a16:colId xmlns:a16="http://schemas.microsoft.com/office/drawing/2014/main" val="3558856337"/>
                    </a:ext>
                  </a:extLst>
                </a:gridCol>
                <a:gridCol w="2611544">
                  <a:extLst>
                    <a:ext uri="{9D8B030D-6E8A-4147-A177-3AD203B41FA5}">
                      <a16:colId xmlns:a16="http://schemas.microsoft.com/office/drawing/2014/main" val="2453520685"/>
                    </a:ext>
                  </a:extLst>
                </a:gridCol>
                <a:gridCol w="3633107">
                  <a:extLst>
                    <a:ext uri="{9D8B030D-6E8A-4147-A177-3AD203B41FA5}">
                      <a16:colId xmlns:a16="http://schemas.microsoft.com/office/drawing/2014/main" val="3328871882"/>
                    </a:ext>
                  </a:extLst>
                </a:gridCol>
              </a:tblGrid>
              <a:tr h="370840">
                <a:tc>
                  <a:txBody>
                    <a:bodyPr/>
                    <a:lstStyle/>
                    <a:p>
                      <a:r>
                        <a:rPr lang="en-US" sz="1400" dirty="0">
                          <a:latin typeface="Calibri" panose="020F0502020204030204" pitchFamily="34" charset="0"/>
                          <a:cs typeface="Calibri" panose="020F0502020204030204" pitchFamily="34" charset="0"/>
                        </a:rPr>
                        <a:t>METHOD</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PROS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CONS</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8718404"/>
                  </a:ext>
                </a:extLst>
              </a:tr>
              <a:tr h="370840">
                <a:tc>
                  <a:txBody>
                    <a:bodyPr/>
                    <a:lstStyle/>
                    <a:p>
                      <a:r>
                        <a:rPr lang="en-US" sz="1400" noProof="1">
                          <a:latin typeface="Calibri" panose="020F0502020204030204" pitchFamily="34" charset="0"/>
                          <a:cs typeface="Calibri" panose="020F0502020204030204" pitchFamily="34" charset="0"/>
                        </a:rPr>
                        <a:t>NetCDF</a:t>
                      </a:r>
                    </a:p>
                  </a:txBody>
                  <a:tcPr/>
                </a:tc>
                <a:tc>
                  <a:txBody>
                    <a:bodyPr/>
                    <a:lstStyle/>
                    <a:p>
                      <a:r>
                        <a:rPr lang="en-US" sz="1400" dirty="0">
                          <a:highlight>
                            <a:srgbClr val="00FF00"/>
                          </a:highlight>
                          <a:latin typeface="Calibri" panose="020F0502020204030204" pitchFamily="34" charset="0"/>
                          <a:cs typeface="Calibri" panose="020F0502020204030204" pitchFamily="34" charset="0"/>
                        </a:rPr>
                        <a:t>No change in GSKY code</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No continent view</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Slow display</a:t>
                      </a:r>
                      <a:endParaRPr lang="en-AU" sz="1400" dirty="0">
                        <a:highlight>
                          <a:srgbClr val="FF0000"/>
                        </a:highligh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07086263"/>
                  </a:ext>
                </a:extLst>
              </a:tr>
              <a:tr h="370840">
                <a:tc>
                  <a:txBody>
                    <a:bodyPr/>
                    <a:lstStyle/>
                    <a:p>
                      <a:r>
                        <a:rPr lang="en-US" sz="1400" dirty="0">
                          <a:latin typeface="Calibri" panose="020F0502020204030204" pitchFamily="34" charset="0"/>
                          <a:cs typeface="Calibri" panose="020F0502020204030204" pitchFamily="34" charset="0"/>
                        </a:rPr>
                        <a:t>PNG – Full caching</a:t>
                      </a:r>
                      <a:endParaRPr lang="en-AU" sz="1400"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en-US" sz="1400" dirty="0">
                          <a:highlight>
                            <a:srgbClr val="00FF00"/>
                          </a:highlight>
                          <a:latin typeface="Calibri" panose="020F0502020204030204" pitchFamily="34" charset="0"/>
                          <a:cs typeface="Calibri" panose="020F0502020204030204" pitchFamily="34" charset="0"/>
                        </a:rPr>
                        <a:t>Instant display at all zoom levels</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High storage space</a:t>
                      </a:r>
                    </a:p>
                    <a:p>
                      <a:pPr marL="285750" indent="-285750">
                        <a:buFont typeface="Arial" panose="020B0604020202020204" pitchFamily="34" charset="0"/>
                        <a:buChar char="•"/>
                      </a:pPr>
                      <a:r>
                        <a:rPr lang="en-US" sz="1400" dirty="0">
                          <a:highlight>
                            <a:srgbClr val="00FFFF"/>
                          </a:highlight>
                          <a:latin typeface="Calibri" panose="020F0502020204030204" pitchFamily="34" charset="0"/>
                          <a:cs typeface="Calibri" panose="020F0502020204030204" pitchFamily="34" charset="0"/>
                        </a:rPr>
                        <a:t>High caching time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Feature Info not seen at above 50km</a:t>
                      </a:r>
                    </a:p>
                    <a:p>
                      <a:pPr marL="742950" lvl="1"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It is probably fixable</a:t>
                      </a:r>
                    </a:p>
                  </a:txBody>
                  <a:tcPr/>
                </a:tc>
                <a:extLst>
                  <a:ext uri="{0D108BD9-81ED-4DB2-BD59-A6C34878D82A}">
                    <a16:rowId xmlns:a16="http://schemas.microsoft.com/office/drawing/2014/main" val="1633018648"/>
                  </a:ext>
                </a:extLst>
              </a:tr>
              <a:tr h="370840">
                <a:tc>
                  <a:txBody>
                    <a:bodyPr/>
                    <a:lstStyle/>
                    <a:p>
                      <a:r>
                        <a:rPr lang="en-US" sz="1400" dirty="0">
                          <a:latin typeface="Calibri" panose="020F0502020204030204" pitchFamily="34" charset="0"/>
                          <a:cs typeface="Calibri" panose="020F0502020204030204" pitchFamily="34" charset="0"/>
                        </a:rPr>
                        <a:t>PNG – Build on the fly</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storage space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caching time</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Increased display time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Feature Info may be lost</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45268922"/>
                  </a:ext>
                </a:extLst>
              </a:tr>
              <a:tr h="370840">
                <a:tc>
                  <a:txBody>
                    <a:bodyPr/>
                    <a:lstStyle/>
                    <a:p>
                      <a:r>
                        <a:rPr lang="en-US" sz="1400" dirty="0">
                          <a:latin typeface="Calibri" panose="020F0502020204030204" pitchFamily="34" charset="0"/>
                          <a:cs typeface="Calibri" panose="020F0502020204030204" pitchFamily="34" charset="0"/>
                        </a:rPr>
                        <a:t>Pyramid</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storage space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caching time</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00FFFF"/>
                          </a:highlight>
                          <a:latin typeface="Calibri" panose="020F0502020204030204" pitchFamily="34" charset="0"/>
                          <a:cs typeface="Calibri" panose="020F0502020204030204" pitchFamily="34" charset="0"/>
                        </a:rPr>
                        <a:t>Additional dataset in MAS </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Low resolution </a:t>
                      </a:r>
                      <a:r>
                        <a:rPr lang="en-US" sz="1400" dirty="0">
                          <a:latin typeface="Calibri" panose="020F0502020204030204" pitchFamily="34" charset="0"/>
                          <a:cs typeface="Calibri" panose="020F0502020204030204" pitchFamily="34" charset="0"/>
                        </a:rPr>
                        <a:t>at high zoom levels</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May not be an issue on production</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6210932"/>
                  </a:ext>
                </a:extLst>
              </a:tr>
              <a:tr h="370840">
                <a:tc>
                  <a:txBody>
                    <a:bodyPr/>
                    <a:lstStyle/>
                    <a:p>
                      <a:r>
                        <a:rPr lang="en-US" sz="1400" noProof="1">
                          <a:latin typeface="Calibri" panose="020F0502020204030204" pitchFamily="34" charset="0"/>
                          <a:cs typeface="Calibri" panose="020F0502020204030204" pitchFamily="34" charset="0"/>
                        </a:rPr>
                        <a:t>ArcGIS via NetCDF</a:t>
                      </a:r>
                    </a:p>
                  </a:txBody>
                  <a:tcPr/>
                </a:tc>
                <a:tc>
                  <a:txBody>
                    <a:bodyPr/>
                    <a:lstStyle/>
                    <a:p>
                      <a:r>
                        <a:rPr lang="en-US" sz="1400" dirty="0">
                          <a:highlight>
                            <a:srgbClr val="00FF00"/>
                          </a:highlight>
                          <a:latin typeface="Calibri" panose="020F0502020204030204" pitchFamily="34" charset="0"/>
                          <a:cs typeface="Calibri" panose="020F0502020204030204" pitchFamily="34" charset="0"/>
                        </a:rPr>
                        <a:t>No change in GSKY code</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No display above zoom level</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Very long time to come up</a:t>
                      </a:r>
                      <a:endParaRPr lang="en-AU" sz="1400" dirty="0">
                        <a:highlight>
                          <a:srgbClr val="FF0000"/>
                        </a:highligh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9700208"/>
                  </a:ext>
                </a:extLst>
              </a:tr>
              <a:tr h="370840">
                <a:tc>
                  <a:txBody>
                    <a:bodyPr/>
                    <a:lstStyle/>
                    <a:p>
                      <a:r>
                        <a:rPr lang="en-US" sz="1400" dirty="0">
                          <a:latin typeface="Calibri" panose="020F0502020204030204" pitchFamily="34" charset="0"/>
                          <a:cs typeface="Calibri" panose="020F0502020204030204" pitchFamily="34" charset="0"/>
                        </a:rPr>
                        <a:t>ArcGIS via PNG</a:t>
                      </a:r>
                      <a:endParaRPr lang="en-AU" sz="14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ighlight>
                            <a:srgbClr val="00FF00"/>
                          </a:highlight>
                          <a:latin typeface="Calibri" panose="020F0502020204030204" pitchFamily="34" charset="0"/>
                          <a:cs typeface="Calibri" panose="020F0502020204030204" pitchFamily="34" charset="0"/>
                        </a:rPr>
                        <a:t>Instant display at all zoom levels</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00FFFF"/>
                          </a:highlight>
                          <a:latin typeface="Calibri" panose="020F0502020204030204" pitchFamily="34" charset="0"/>
                          <a:cs typeface="Calibri" panose="020F0502020204030204" pitchFamily="34" charset="0"/>
                        </a:rPr>
                        <a:t>Not working at present</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Low resolution </a:t>
                      </a:r>
                      <a:r>
                        <a:rPr lang="en-US" sz="1400" dirty="0">
                          <a:latin typeface="Calibri" panose="020F0502020204030204" pitchFamily="34" charset="0"/>
                          <a:cs typeface="Calibri" panose="020F0502020204030204" pitchFamily="34" charset="0"/>
                        </a:rPr>
                        <a:t> (ArcGIS issue)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highlight>
                            <a:srgbClr val="FF0000"/>
                          </a:highlight>
                          <a:latin typeface="Calibri" panose="020F0502020204030204" pitchFamily="34" charset="0"/>
                          <a:cs typeface="Calibri" panose="020F0502020204030204" pitchFamily="34" charset="0"/>
                        </a:rPr>
                        <a:t>No Feature Info</a:t>
                      </a:r>
                      <a:r>
                        <a:rPr lang="en-US" sz="1400" dirty="0">
                          <a:latin typeface="Calibri" panose="020F0502020204030204" pitchFamily="34" charset="0"/>
                          <a:cs typeface="Calibri" panose="020F0502020204030204" pitchFamily="34" charset="0"/>
                        </a:rPr>
                        <a:t> (ArcGIS issue)</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36673254"/>
                  </a:ext>
                </a:extLst>
              </a:tr>
              <a:tr h="370840">
                <a:tc>
                  <a:txBody>
                    <a:bodyPr/>
                    <a:lstStyle/>
                    <a:p>
                      <a:r>
                        <a:rPr lang="en-US" sz="1400" dirty="0">
                          <a:latin typeface="Calibri" panose="020F0502020204030204" pitchFamily="34" charset="0"/>
                          <a:cs typeface="Calibri" panose="020F0502020204030204" pitchFamily="34" charset="0"/>
                        </a:rPr>
                        <a:t>ArcGIS via Pyramid</a:t>
                      </a:r>
                      <a:endParaRPr lang="en-AU" sz="14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ighlight>
                            <a:srgbClr val="00FF00"/>
                          </a:highlight>
                          <a:latin typeface="Calibri" panose="020F0502020204030204" pitchFamily="34" charset="0"/>
                          <a:cs typeface="Calibri" panose="020F0502020204030204" pitchFamily="34" charset="0"/>
                        </a:rPr>
                        <a:t>Instant display at all zoom levels</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Low resolution  </a:t>
                      </a:r>
                      <a:r>
                        <a:rPr lang="en-US" sz="1400" dirty="0">
                          <a:latin typeface="Calibri" panose="020F0502020204030204" pitchFamily="34" charset="0"/>
                          <a:cs typeface="Calibri" panose="020F0502020204030204" pitchFamily="34" charset="0"/>
                        </a:rPr>
                        <a:t> (ArcGIS issue)</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No Feature Info </a:t>
                      </a:r>
                      <a:r>
                        <a:rPr lang="en-US" sz="1400" dirty="0">
                          <a:latin typeface="Calibri" panose="020F0502020204030204" pitchFamily="34" charset="0"/>
                          <a:cs typeface="Calibri" panose="020F0502020204030204" pitchFamily="34" charset="0"/>
                        </a:rPr>
                        <a:t> (ArcGIS issue)</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54132071"/>
                  </a:ext>
                </a:extLst>
              </a:tr>
            </a:tbl>
          </a:graphicData>
        </a:graphic>
      </p:graphicFrame>
      <p:sp>
        <p:nvSpPr>
          <p:cNvPr id="17" name="Rectangle 16">
            <a:extLst>
              <a:ext uri="{FF2B5EF4-FFF2-40B4-BE49-F238E27FC236}">
                <a16:creationId xmlns:a16="http://schemas.microsoft.com/office/drawing/2014/main" id="{3784FA7D-4BF8-475D-AF24-A6ABC4C3AC49}"/>
              </a:ext>
            </a:extLst>
          </p:cNvPr>
          <p:cNvSpPr/>
          <p:nvPr/>
        </p:nvSpPr>
        <p:spPr>
          <a:xfrm>
            <a:off x="9201150" y="1469571"/>
            <a:ext cx="1885950" cy="25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highlight>
                  <a:srgbClr val="00FF00"/>
                </a:highlight>
                <a:latin typeface="Calibri" panose="020F0502020204030204" pitchFamily="34" charset="0"/>
                <a:cs typeface="Calibri" panose="020F0502020204030204" pitchFamily="34" charset="0"/>
              </a:rPr>
              <a:t>Strong Pro</a:t>
            </a:r>
            <a:endParaRPr lang="en-AU" sz="1600" dirty="0">
              <a:solidFill>
                <a:schemeClr val="tx1"/>
              </a:solidFill>
              <a:highlight>
                <a:srgbClr val="00FF00"/>
              </a:highlight>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57B6CDA1-B795-4E56-A1E6-9EC5F5FDEB51}"/>
              </a:ext>
            </a:extLst>
          </p:cNvPr>
          <p:cNvSpPr/>
          <p:nvPr/>
        </p:nvSpPr>
        <p:spPr>
          <a:xfrm>
            <a:off x="9201150" y="1853293"/>
            <a:ext cx="1885950" cy="25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highlight>
                  <a:srgbClr val="FF0000"/>
                </a:highlight>
                <a:latin typeface="Calibri" panose="020F0502020204030204" pitchFamily="34" charset="0"/>
                <a:cs typeface="Calibri" panose="020F0502020204030204" pitchFamily="34" charset="0"/>
              </a:rPr>
              <a:t>Strong Con</a:t>
            </a:r>
            <a:endParaRPr lang="en-AU" sz="1600" dirty="0">
              <a:solidFill>
                <a:schemeClr val="tx1"/>
              </a:solidFill>
              <a:highlight>
                <a:srgbClr val="FF0000"/>
              </a:highlight>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02A427E-346D-4A35-B92E-E0A6DA85E93D}"/>
              </a:ext>
            </a:extLst>
          </p:cNvPr>
          <p:cNvSpPr/>
          <p:nvPr/>
        </p:nvSpPr>
        <p:spPr>
          <a:xfrm>
            <a:off x="9201150" y="2237015"/>
            <a:ext cx="1885950" cy="25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highlight>
                  <a:srgbClr val="00FFFF"/>
                </a:highlight>
                <a:latin typeface="Calibri" panose="020F0502020204030204" pitchFamily="34" charset="0"/>
                <a:cs typeface="Calibri" panose="020F0502020204030204" pitchFamily="34" charset="0"/>
              </a:rPr>
              <a:t>Potential Con</a:t>
            </a:r>
            <a:endParaRPr lang="en-AU" sz="1600" dirty="0">
              <a:solidFill>
                <a:schemeClr val="tx1"/>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223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8700068"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Differences between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and ArcGIS</a:t>
            </a:r>
          </a:p>
        </p:txBody>
      </p:sp>
      <p:sp>
        <p:nvSpPr>
          <p:cNvPr id="2" name="TextBox 1">
            <a:extLst>
              <a:ext uri="{FF2B5EF4-FFF2-40B4-BE49-F238E27FC236}">
                <a16:creationId xmlns:a16="http://schemas.microsoft.com/office/drawing/2014/main" id="{C8CEB6C2-61FB-4C79-8A68-8809BAF915A1}"/>
              </a:ext>
            </a:extLst>
          </p:cNvPr>
          <p:cNvSpPr txBox="1"/>
          <p:nvPr/>
        </p:nvSpPr>
        <p:spPr>
          <a:xfrm>
            <a:off x="906236" y="1005855"/>
            <a:ext cx="7071694" cy="5078313"/>
          </a:xfrm>
          <a:prstGeom prst="rect">
            <a:avLst/>
          </a:prstGeom>
          <a:noFill/>
        </p:spPr>
        <p:txBody>
          <a:bodyPr wrap="square" rtlCol="0">
            <a:spAutoFit/>
          </a:bodyPr>
          <a:lstStyle/>
          <a:p>
            <a:pPr algn="just"/>
            <a:r>
              <a:rPr lang="en-AU" sz="1200" b="1" noProof="1">
                <a:latin typeface="Calibri" panose="020F0502020204030204" pitchFamily="34" charset="0"/>
                <a:cs typeface="Calibri" panose="020F0502020204030204" pitchFamily="34" charset="0"/>
              </a:rPr>
              <a:t>ArcGIS and Terria have differences in the way WMS queries are sent and the returned data is displayed.</a:t>
            </a:r>
          </a:p>
          <a:p>
            <a:pPr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Terria sends several WMS requests, </a:t>
            </a:r>
            <a:r>
              <a:rPr lang="en-AU" sz="1200" b="1" noProof="1">
                <a:solidFill>
                  <a:srgbClr val="00B0F0"/>
                </a:solidFill>
                <a:latin typeface="Calibri" panose="020F0502020204030204" pitchFamily="34" charset="0"/>
                <a:cs typeface="Calibri" panose="020F0502020204030204" pitchFamily="34" charset="0"/>
              </a:rPr>
              <a:t>one for each tile</a:t>
            </a:r>
            <a:r>
              <a:rPr lang="en-AU" sz="1200" noProof="1">
                <a:latin typeface="Calibri" panose="020F0502020204030204" pitchFamily="34" charset="0"/>
                <a:cs typeface="Calibri" panose="020F0502020204030204" pitchFamily="34" charset="0"/>
              </a:rPr>
              <a:t>, for two time slices.</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All these calls request a </a:t>
            </a:r>
            <a:r>
              <a:rPr lang="en-AU" sz="1200" b="1" noProof="1">
                <a:solidFill>
                  <a:srgbClr val="00B0F0"/>
                </a:solidFill>
                <a:latin typeface="Calibri" panose="020F0502020204030204" pitchFamily="34" charset="0"/>
                <a:cs typeface="Calibri" panose="020F0502020204030204" pitchFamily="34" charset="0"/>
              </a:rPr>
              <a:t>256 x 256</a:t>
            </a:r>
            <a:r>
              <a:rPr lang="en-AU" sz="1200" noProof="1">
                <a:latin typeface="Calibri" panose="020F0502020204030204" pitchFamily="34" charset="0"/>
                <a:cs typeface="Calibri" panose="020F0502020204030204" pitchFamily="34" charset="0"/>
              </a:rPr>
              <a:t> PNG image.</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GSKY constructs a PNG image from the NetCDFs and send it for each tile.</a:t>
            </a:r>
          </a:p>
          <a:p>
            <a:pPr marL="171450" indent="-171450" algn="just">
              <a:buFont typeface="Arial" panose="020B0604020202020204" pitchFamily="34" charset="0"/>
              <a:buChar char="•"/>
            </a:pPr>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ArcGIS sends just one WMS request for </a:t>
            </a:r>
            <a:r>
              <a:rPr lang="en-AU" sz="1200" b="1" noProof="1">
                <a:solidFill>
                  <a:srgbClr val="00B0F0"/>
                </a:solidFill>
                <a:latin typeface="Calibri" panose="020F0502020204030204" pitchFamily="34" charset="0"/>
                <a:cs typeface="Calibri" panose="020F0502020204030204" pitchFamily="34" charset="0"/>
              </a:rPr>
              <a:t>the entire canvas</a:t>
            </a:r>
            <a:r>
              <a:rPr lang="en-AU" sz="1200" noProof="1">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This is at variable width and height, with neither exceeding </a:t>
            </a:r>
            <a:r>
              <a:rPr lang="en-AU" sz="1200" b="1" noProof="1">
                <a:solidFill>
                  <a:srgbClr val="00B0F0"/>
                </a:solidFill>
                <a:latin typeface="Calibri" panose="020F0502020204030204" pitchFamily="34" charset="0"/>
                <a:cs typeface="Calibri" panose="020F0502020204030204" pitchFamily="34" charset="0"/>
              </a:rPr>
              <a:t>512</a:t>
            </a:r>
            <a:r>
              <a:rPr lang="en-AU" sz="1200" noProof="1">
                <a:latin typeface="Calibri" panose="020F0502020204030204" pitchFamily="34" charset="0"/>
                <a:cs typeface="Calibri" panose="020F0502020204030204" pitchFamily="34" charset="0"/>
              </a:rPr>
              <a:t> pixels. </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The received image is displayed over the canvas whose surface area exceeds 256x256.</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To fill the area at 300km zoom level, Terria uses up to 10x5 tiles of 256x256 pixels</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i.e. </a:t>
            </a:r>
            <a:r>
              <a:rPr lang="en-AU" sz="1200" b="1" noProof="1">
                <a:solidFill>
                  <a:srgbClr val="00B0F0"/>
                </a:solidFill>
                <a:latin typeface="Calibri" panose="020F0502020204030204" pitchFamily="34" charset="0"/>
                <a:cs typeface="Calibri" panose="020F0502020204030204" pitchFamily="34" charset="0"/>
              </a:rPr>
              <a:t>2560 x 1280</a:t>
            </a:r>
            <a:r>
              <a:rPr lang="en-AU" sz="1200" noProof="1">
                <a:latin typeface="Calibri" panose="020F0502020204030204" pitchFamily="34" charset="0"/>
                <a:cs typeface="Calibri" panose="020F0502020204030204" pitchFamily="34" charset="0"/>
              </a:rPr>
              <a:t> pixels</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Layers’ area: 4x4 tiles or 1024x1024 pixels.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ArcGIS fills the same area with a single tile of maximum </a:t>
            </a:r>
            <a:r>
              <a:rPr lang="en-AU" sz="1200" b="1" noProof="1">
                <a:solidFill>
                  <a:srgbClr val="00B0F0"/>
                </a:solidFill>
                <a:latin typeface="Calibri" panose="020F0502020204030204" pitchFamily="34" charset="0"/>
                <a:cs typeface="Calibri" panose="020F0502020204030204" pitchFamily="34" charset="0"/>
              </a:rPr>
              <a:t>512 x 512</a:t>
            </a:r>
            <a:r>
              <a:rPr lang="en-AU" sz="1200" noProof="1">
                <a:latin typeface="Calibri" panose="020F0502020204030204" pitchFamily="34" charset="0"/>
                <a:cs typeface="Calibri" panose="020F0502020204030204" pitchFamily="34" charset="0"/>
              </a:rPr>
              <a:t> pixels.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Probably the resolution goes down in ArcGIS because of this.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Solution (maybe): Construct tiles at higher pixel density and let ArcGIS compress it.</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It will not work if ArcGIS crops it, instead of compressing, to fit inside the canvas.</a:t>
            </a:r>
          </a:p>
          <a:p>
            <a:pPr lvl="3"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Both Pyramid and PNG have similar resolution at lower zoom levels.</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They diverge as the zoom level increases up to the 50 km level where it is very pixelated.</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Edison says that it will only happen in the Dev environment and will not be an issue on production.</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 do not understand the logic fully. </a:t>
            </a:r>
          </a:p>
          <a:p>
            <a:pPr lvl="2"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Pyramid is working only up to the 50 km zoom level.</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Beyond it the data is fetched from NetCDFs as of now.</a:t>
            </a:r>
          </a:p>
          <a:p>
            <a:pPr lvl="1"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PNG is working up to the 10km zoom level and then the data is fetched from NetCDFs.</a:t>
            </a:r>
          </a:p>
        </p:txBody>
      </p:sp>
    </p:spTree>
    <p:extLst>
      <p:ext uri="{BB962C8B-B14F-4D97-AF65-F5344CB8AC3E}">
        <p14:creationId xmlns:p14="http://schemas.microsoft.com/office/powerpoint/2010/main" val="32304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fade">
                                      <p:cBhvr>
                                        <p:cTn id="24" dur="500"/>
                                        <p:tgtEl>
                                          <p:spTgt spid="2">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fade">
                                      <p:cBhvr>
                                        <p:cTn id="27" dur="500"/>
                                        <p:tgtEl>
                                          <p:spTgt spid="2">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10" end="10"/>
                                            </p:txEl>
                                          </p:spTgt>
                                        </p:tgtEl>
                                        <p:attrNameLst>
                                          <p:attrName>style.visibility</p:attrName>
                                        </p:attrNameLst>
                                      </p:cBhvr>
                                      <p:to>
                                        <p:strVal val="visible"/>
                                      </p:to>
                                    </p:set>
                                    <p:animEffect transition="in" filter="fade">
                                      <p:cBhvr>
                                        <p:cTn id="30" dur="500"/>
                                        <p:tgtEl>
                                          <p:spTgt spid="2">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animEffect transition="in" filter="fade">
                                      <p:cBhvr>
                                        <p:cTn id="33" dur="500"/>
                                        <p:tgtEl>
                                          <p:spTgt spid="2">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2" end="12"/>
                                            </p:txEl>
                                          </p:spTgt>
                                        </p:tgtEl>
                                        <p:attrNameLst>
                                          <p:attrName>style.visibility</p:attrName>
                                        </p:attrNameLst>
                                      </p:cBhvr>
                                      <p:to>
                                        <p:strVal val="visible"/>
                                      </p:to>
                                    </p:set>
                                    <p:animEffect transition="in" filter="fade">
                                      <p:cBhvr>
                                        <p:cTn id="36" dur="500"/>
                                        <p:tgtEl>
                                          <p:spTgt spid="2">
                                            <p:txEl>
                                              <p:pRg st="12" end="1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animEffect transition="in" filter="fade">
                                      <p:cBhvr>
                                        <p:cTn id="39" dur="500"/>
                                        <p:tgtEl>
                                          <p:spTgt spid="2">
                                            <p:txEl>
                                              <p:pRg st="13" end="1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
                                            <p:txEl>
                                              <p:pRg st="14" end="14"/>
                                            </p:txEl>
                                          </p:spTgt>
                                        </p:tgtEl>
                                        <p:attrNameLst>
                                          <p:attrName>style.visibility</p:attrName>
                                        </p:attrNameLst>
                                      </p:cBhvr>
                                      <p:to>
                                        <p:strVal val="visible"/>
                                      </p:to>
                                    </p:set>
                                    <p:animEffect transition="in" filter="fade">
                                      <p:cBhvr>
                                        <p:cTn id="42" dur="500"/>
                                        <p:tgtEl>
                                          <p:spTgt spid="2">
                                            <p:txEl>
                                              <p:pRg st="14" end="1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animEffect transition="in" filter="fade">
                                      <p:cBhvr>
                                        <p:cTn id="45" dur="500"/>
                                        <p:tgtEl>
                                          <p:spTgt spid="2">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17" end="17"/>
                                            </p:txEl>
                                          </p:spTgt>
                                        </p:tgtEl>
                                        <p:attrNameLst>
                                          <p:attrName>style.visibility</p:attrName>
                                        </p:attrNameLst>
                                      </p:cBhvr>
                                      <p:to>
                                        <p:strVal val="visible"/>
                                      </p:to>
                                    </p:set>
                                    <p:animEffect transition="in" filter="fade">
                                      <p:cBhvr>
                                        <p:cTn id="50" dur="500"/>
                                        <p:tgtEl>
                                          <p:spTgt spid="2">
                                            <p:txEl>
                                              <p:pRg st="17" end="1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
                                            <p:txEl>
                                              <p:pRg st="18" end="18"/>
                                            </p:txEl>
                                          </p:spTgt>
                                        </p:tgtEl>
                                        <p:attrNameLst>
                                          <p:attrName>style.visibility</p:attrName>
                                        </p:attrNameLst>
                                      </p:cBhvr>
                                      <p:to>
                                        <p:strVal val="visible"/>
                                      </p:to>
                                    </p:set>
                                    <p:animEffect transition="in" filter="fade">
                                      <p:cBhvr>
                                        <p:cTn id="53" dur="500"/>
                                        <p:tgtEl>
                                          <p:spTgt spid="2">
                                            <p:txEl>
                                              <p:pRg st="18" end="1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
                                            <p:txEl>
                                              <p:pRg st="19" end="19"/>
                                            </p:txEl>
                                          </p:spTgt>
                                        </p:tgtEl>
                                        <p:attrNameLst>
                                          <p:attrName>style.visibility</p:attrName>
                                        </p:attrNameLst>
                                      </p:cBhvr>
                                      <p:to>
                                        <p:strVal val="visible"/>
                                      </p:to>
                                    </p:set>
                                    <p:animEffect transition="in" filter="fade">
                                      <p:cBhvr>
                                        <p:cTn id="56" dur="500"/>
                                        <p:tgtEl>
                                          <p:spTgt spid="2">
                                            <p:txEl>
                                              <p:pRg st="19" end="19"/>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
                                            <p:txEl>
                                              <p:pRg st="20" end="20"/>
                                            </p:txEl>
                                          </p:spTgt>
                                        </p:tgtEl>
                                        <p:attrNameLst>
                                          <p:attrName>style.visibility</p:attrName>
                                        </p:attrNameLst>
                                      </p:cBhvr>
                                      <p:to>
                                        <p:strVal val="visible"/>
                                      </p:to>
                                    </p:set>
                                    <p:animEffect transition="in" filter="fade">
                                      <p:cBhvr>
                                        <p:cTn id="59" dur="500"/>
                                        <p:tgtEl>
                                          <p:spTgt spid="2">
                                            <p:txEl>
                                              <p:pRg st="20" end="2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xEl>
                                              <p:pRg st="22" end="22"/>
                                            </p:txEl>
                                          </p:spTgt>
                                        </p:tgtEl>
                                        <p:attrNameLst>
                                          <p:attrName>style.visibility</p:attrName>
                                        </p:attrNameLst>
                                      </p:cBhvr>
                                      <p:to>
                                        <p:strVal val="visible"/>
                                      </p:to>
                                    </p:set>
                                    <p:animEffect transition="in" filter="fade">
                                      <p:cBhvr>
                                        <p:cTn id="64" dur="500"/>
                                        <p:tgtEl>
                                          <p:spTgt spid="2">
                                            <p:txEl>
                                              <p:pRg st="22" end="2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2">
                                            <p:txEl>
                                              <p:pRg st="23" end="23"/>
                                            </p:txEl>
                                          </p:spTgt>
                                        </p:tgtEl>
                                        <p:attrNameLst>
                                          <p:attrName>style.visibility</p:attrName>
                                        </p:attrNameLst>
                                      </p:cBhvr>
                                      <p:to>
                                        <p:strVal val="visible"/>
                                      </p:to>
                                    </p:set>
                                    <p:animEffect transition="in" filter="fade">
                                      <p:cBhvr>
                                        <p:cTn id="67" dur="500"/>
                                        <p:tgtEl>
                                          <p:spTgt spid="2">
                                            <p:txEl>
                                              <p:pRg st="23" end="2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25" end="25"/>
                                            </p:txEl>
                                          </p:spTgt>
                                        </p:tgtEl>
                                        <p:attrNameLst>
                                          <p:attrName>style.visibility</p:attrName>
                                        </p:attrNameLst>
                                      </p:cBhvr>
                                      <p:to>
                                        <p:strVal val="visible"/>
                                      </p:to>
                                    </p:set>
                                    <p:animEffect transition="in" filter="fade">
                                      <p:cBhvr>
                                        <p:cTn id="72" dur="500"/>
                                        <p:tgtEl>
                                          <p:spTgt spid="2">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6331C72-4C0A-4C7D-ACD6-72548F1AF7B5}"/>
              </a:ext>
            </a:extLst>
          </p:cNvPr>
          <p:cNvPicPr>
            <a:picLocks noChangeAspect="1"/>
          </p:cNvPicPr>
          <p:nvPr/>
        </p:nvPicPr>
        <p:blipFill>
          <a:blip r:embed="rId2"/>
          <a:stretch>
            <a:fillRect/>
          </a:stretch>
        </p:blipFill>
        <p:spPr>
          <a:xfrm>
            <a:off x="1314967" y="2842971"/>
            <a:ext cx="3628254" cy="2972472"/>
          </a:xfrm>
          <a:prstGeom prst="rect">
            <a:avLst/>
          </a:prstGeom>
        </p:spPr>
      </p:pic>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8476171"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cached PNGs with ArcGIS - Process</a:t>
            </a:r>
          </a:p>
        </p:txBody>
      </p:sp>
      <p:sp>
        <p:nvSpPr>
          <p:cNvPr id="2" name="TextBox 1">
            <a:extLst>
              <a:ext uri="{FF2B5EF4-FFF2-40B4-BE49-F238E27FC236}">
                <a16:creationId xmlns:a16="http://schemas.microsoft.com/office/drawing/2014/main" id="{DB03119A-6551-4593-AF5D-D3DD0EE4BFEC}"/>
              </a:ext>
            </a:extLst>
          </p:cNvPr>
          <p:cNvSpPr txBox="1"/>
          <p:nvPr/>
        </p:nvSpPr>
        <p:spPr>
          <a:xfrm>
            <a:off x="1314966" y="1148775"/>
            <a:ext cx="5934697" cy="1631216"/>
          </a:xfrm>
          <a:prstGeom prst="rect">
            <a:avLst/>
          </a:prstGeom>
          <a:noFill/>
          <a:ln w="3175">
            <a:solidFill>
              <a:schemeClr val="tx1"/>
            </a:solidFill>
          </a:ln>
        </p:spPr>
        <p:txBody>
          <a:bodyPr wrap="square" rtlCol="0">
            <a:spAutoFit/>
          </a:bodyPr>
          <a:lstStyle/>
          <a:p>
            <a:pPr algn="just"/>
            <a:r>
              <a:rPr lang="en-US" sz="10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is only partially working now. </a:t>
            </a:r>
            <a:r>
              <a:rPr lang="en-US" sz="10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If the Pyramid with ArcGIS is suitable, there is no need to go this route.</a:t>
            </a:r>
          </a:p>
          <a:p>
            <a:pPr algn="just"/>
            <a:endParaRPr lang="en-US" sz="10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sz="1000" b="1" dirty="0">
                <a:latin typeface="Calibri" panose="020F0502020204030204" pitchFamily="34" charset="0"/>
                <a:cs typeface="Calibri" panose="020F0502020204030204" pitchFamily="34" charset="0"/>
              </a:rPr>
              <a:t>METHOD</a:t>
            </a:r>
          </a:p>
          <a:p>
            <a:pPr algn="just"/>
            <a:endParaRPr lang="en-US" sz="10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Receive the WMS query for a single tile of 512x340 pixels</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There is no ‘time’ param in the query. The last date in config is taken as default.</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 coordinates are in CRS:84  (same as EPSG:4326)</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This gives an error in GSKY code. So, change it to EPSG:4326 first.</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 coordinates are then converted into EPSG:3857</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Find an enclosing BBOX based on the selected BBOX (see below)</a:t>
            </a:r>
          </a:p>
        </p:txBody>
      </p:sp>
      <p:sp>
        <p:nvSpPr>
          <p:cNvPr id="7" name="TextBox 6">
            <a:extLst>
              <a:ext uri="{FF2B5EF4-FFF2-40B4-BE49-F238E27FC236}">
                <a16:creationId xmlns:a16="http://schemas.microsoft.com/office/drawing/2014/main" id="{8B1F296B-2EBC-4CF4-AE9C-27028C9CC5E8}"/>
              </a:ext>
            </a:extLst>
          </p:cNvPr>
          <p:cNvSpPr txBox="1"/>
          <p:nvPr/>
        </p:nvSpPr>
        <p:spPr>
          <a:xfrm>
            <a:off x="5113496" y="3627134"/>
            <a:ext cx="2141557" cy="246221"/>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Inner tile, requested by ArcGIS</a:t>
            </a:r>
            <a:endParaRPr lang="en-AU" sz="10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4B719430-5CC1-4B8E-8856-D02B850EA747}"/>
              </a:ext>
            </a:extLst>
          </p:cNvPr>
          <p:cNvCxnSpPr/>
          <p:nvPr/>
        </p:nvCxnSpPr>
        <p:spPr>
          <a:xfrm flipH="1">
            <a:off x="4695411" y="3766657"/>
            <a:ext cx="424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0E614D4-43A9-47A5-AFAA-F3A95221D63D}"/>
              </a:ext>
            </a:extLst>
          </p:cNvPr>
          <p:cNvSpPr txBox="1"/>
          <p:nvPr/>
        </p:nvSpPr>
        <p:spPr>
          <a:xfrm>
            <a:off x="5113496" y="3998386"/>
            <a:ext cx="2141559" cy="400110"/>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Build the outer tile from 16x300km cached tiles (or 4x500 tiles)</a:t>
            </a:r>
            <a:endParaRPr lang="en-AU" sz="1000" dirty="0">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AC6E94CC-0196-4032-82F8-297DE51DE0CD}"/>
              </a:ext>
            </a:extLst>
          </p:cNvPr>
          <p:cNvCxnSpPr/>
          <p:nvPr/>
        </p:nvCxnSpPr>
        <p:spPr>
          <a:xfrm flipH="1">
            <a:off x="4892247" y="4207661"/>
            <a:ext cx="21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884B19-35F4-44B1-814D-D433C09166FE}"/>
              </a:ext>
            </a:extLst>
          </p:cNvPr>
          <p:cNvCxnSpPr>
            <a:cxnSpLocks/>
          </p:cNvCxnSpPr>
          <p:nvPr/>
        </p:nvCxnSpPr>
        <p:spPr>
          <a:xfrm>
            <a:off x="3129094" y="2924552"/>
            <a:ext cx="0" cy="280800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FCA54EBD-DD69-4E7B-AF52-4C8DD05F0618}"/>
              </a:ext>
            </a:extLst>
          </p:cNvPr>
          <p:cNvCxnSpPr/>
          <p:nvPr/>
        </p:nvCxnSpPr>
        <p:spPr>
          <a:xfrm>
            <a:off x="1385638" y="4310819"/>
            <a:ext cx="3496574" cy="0"/>
          </a:xfrm>
          <a:prstGeom prst="line">
            <a:avLst/>
          </a:prstGeom>
        </p:spPr>
        <p:style>
          <a:lnRef idx="2">
            <a:schemeClr val="accent5"/>
          </a:lnRef>
          <a:fillRef idx="0">
            <a:schemeClr val="accent5"/>
          </a:fillRef>
          <a:effectRef idx="1">
            <a:schemeClr val="accent5"/>
          </a:effectRef>
          <a:fontRef idx="minor">
            <a:schemeClr val="tx1"/>
          </a:fontRef>
        </p:style>
      </p:cxnSp>
      <p:pic>
        <p:nvPicPr>
          <p:cNvPr id="21" name="Picture 20">
            <a:extLst>
              <a:ext uri="{FF2B5EF4-FFF2-40B4-BE49-F238E27FC236}">
                <a16:creationId xmlns:a16="http://schemas.microsoft.com/office/drawing/2014/main" id="{D7B00E45-EC9A-4DE1-9CA9-A68F1F48FA74}"/>
              </a:ext>
            </a:extLst>
          </p:cNvPr>
          <p:cNvPicPr>
            <a:picLocks noChangeAspect="1"/>
          </p:cNvPicPr>
          <p:nvPr/>
        </p:nvPicPr>
        <p:blipFill>
          <a:blip r:embed="rId3"/>
          <a:stretch>
            <a:fillRect/>
          </a:stretch>
        </p:blipFill>
        <p:spPr>
          <a:xfrm>
            <a:off x="7723226" y="4278163"/>
            <a:ext cx="2287856" cy="1717189"/>
          </a:xfrm>
          <a:prstGeom prst="rect">
            <a:avLst/>
          </a:prstGeom>
        </p:spPr>
      </p:pic>
      <p:sp>
        <p:nvSpPr>
          <p:cNvPr id="22" name="TextBox 21">
            <a:extLst>
              <a:ext uri="{FF2B5EF4-FFF2-40B4-BE49-F238E27FC236}">
                <a16:creationId xmlns:a16="http://schemas.microsoft.com/office/drawing/2014/main" id="{BF9D9033-D74B-464B-8C89-734A57574C78}"/>
              </a:ext>
            </a:extLst>
          </p:cNvPr>
          <p:cNvSpPr txBox="1"/>
          <p:nvPr/>
        </p:nvSpPr>
        <p:spPr>
          <a:xfrm>
            <a:off x="5113494" y="4687618"/>
            <a:ext cx="2141556" cy="246221"/>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Crop and resize the inner tile</a:t>
            </a:r>
            <a:endParaRPr lang="en-AU" sz="1000" dirty="0">
              <a:latin typeface="Calibri" panose="020F0502020204030204" pitchFamily="34" charset="0"/>
              <a:cs typeface="Calibri" panose="020F0502020204030204" pitchFamily="34" charset="0"/>
            </a:endParaRPr>
          </a:p>
        </p:txBody>
      </p:sp>
      <p:cxnSp>
        <p:nvCxnSpPr>
          <p:cNvPr id="24" name="Straight Arrow Connector 23">
            <a:extLst>
              <a:ext uri="{FF2B5EF4-FFF2-40B4-BE49-F238E27FC236}">
                <a16:creationId xmlns:a16="http://schemas.microsoft.com/office/drawing/2014/main" id="{DD5AB391-DDE4-46F3-A1E1-AEA0AECBD006}"/>
              </a:ext>
            </a:extLst>
          </p:cNvPr>
          <p:cNvCxnSpPr>
            <a:cxnSpLocks/>
          </p:cNvCxnSpPr>
          <p:nvPr/>
        </p:nvCxnSpPr>
        <p:spPr>
          <a:xfrm flipV="1">
            <a:off x="7257828" y="4808003"/>
            <a:ext cx="482400" cy="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9870EC0-1D3A-4A76-AA92-4E25EA6BABF5}"/>
              </a:ext>
            </a:extLst>
          </p:cNvPr>
          <p:cNvCxnSpPr/>
          <p:nvPr/>
        </p:nvCxnSpPr>
        <p:spPr>
          <a:xfrm>
            <a:off x="4682359" y="4808003"/>
            <a:ext cx="435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04F001E-DB13-465B-980F-ED9549F734FE}"/>
              </a:ext>
            </a:extLst>
          </p:cNvPr>
          <p:cNvPicPr>
            <a:picLocks noChangeAspect="1"/>
          </p:cNvPicPr>
          <p:nvPr/>
        </p:nvPicPr>
        <p:blipFill>
          <a:blip r:embed="rId4"/>
          <a:stretch>
            <a:fillRect/>
          </a:stretch>
        </p:blipFill>
        <p:spPr>
          <a:xfrm>
            <a:off x="7723226" y="1560230"/>
            <a:ext cx="2287856" cy="2025315"/>
          </a:xfrm>
          <a:prstGeom prst="rect">
            <a:avLst/>
          </a:prstGeom>
        </p:spPr>
      </p:pic>
      <p:sp>
        <p:nvSpPr>
          <p:cNvPr id="33" name="TextBox 32">
            <a:extLst>
              <a:ext uri="{FF2B5EF4-FFF2-40B4-BE49-F238E27FC236}">
                <a16:creationId xmlns:a16="http://schemas.microsoft.com/office/drawing/2014/main" id="{A4DBDB6D-8A8B-48C2-B535-2E40C66CAE38}"/>
              </a:ext>
            </a:extLst>
          </p:cNvPr>
          <p:cNvSpPr txBox="1"/>
          <p:nvPr/>
        </p:nvSpPr>
        <p:spPr>
          <a:xfrm>
            <a:off x="10117123" y="1820411"/>
            <a:ext cx="1367405" cy="553998"/>
          </a:xfrm>
          <a:prstGeom prst="rect">
            <a:avLst/>
          </a:prstGeom>
          <a:noFill/>
        </p:spPr>
        <p:txBody>
          <a:bodyPr wrap="square" rtlCol="0">
            <a:spAutoFit/>
          </a:bodyPr>
          <a:lstStyle/>
          <a:p>
            <a:r>
              <a:rPr lang="en-US" sz="1000" b="1" dirty="0">
                <a:solidFill>
                  <a:srgbClr val="FF0000"/>
                </a:solidFill>
                <a:latin typeface="Calibri" panose="020F0502020204030204" pitchFamily="34" charset="0"/>
                <a:cs typeface="Calibri" panose="020F0502020204030204" pitchFamily="34" charset="0"/>
              </a:rPr>
              <a:t>This part is not working! The layers and map do not align.</a:t>
            </a:r>
            <a:endParaRPr lang="en-AU" sz="1000" b="1" dirty="0">
              <a:solidFill>
                <a:srgbClr val="FF0000"/>
              </a:solidFill>
              <a:latin typeface="Calibri" panose="020F0502020204030204" pitchFamily="34" charset="0"/>
              <a:cs typeface="Calibri" panose="020F0502020204030204" pitchFamily="34" charset="0"/>
            </a:endParaRPr>
          </a:p>
        </p:txBody>
      </p:sp>
      <p:cxnSp>
        <p:nvCxnSpPr>
          <p:cNvPr id="52" name="Straight Arrow Connector 51">
            <a:extLst>
              <a:ext uri="{FF2B5EF4-FFF2-40B4-BE49-F238E27FC236}">
                <a16:creationId xmlns:a16="http://schemas.microsoft.com/office/drawing/2014/main" id="{23554BE1-71B2-4100-86FC-7164E9A5F14B}"/>
              </a:ext>
            </a:extLst>
          </p:cNvPr>
          <p:cNvCxnSpPr>
            <a:stCxn id="21" idx="0"/>
            <a:endCxn id="27" idx="2"/>
          </p:cNvCxnSpPr>
          <p:nvPr/>
        </p:nvCxnSpPr>
        <p:spPr>
          <a:xfrm flipV="1">
            <a:off x="8867154" y="3585545"/>
            <a:ext cx="0" cy="69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166C3E1-C8BF-4E0B-B00C-47D541DE990C}"/>
              </a:ext>
            </a:extLst>
          </p:cNvPr>
          <p:cNvSpPr txBox="1"/>
          <p:nvPr/>
        </p:nvSpPr>
        <p:spPr>
          <a:xfrm>
            <a:off x="7723226" y="3765185"/>
            <a:ext cx="2308560" cy="246221"/>
          </a:xfrm>
          <a:prstGeom prst="rect">
            <a:avLst/>
          </a:prstGeom>
          <a:solidFill>
            <a:schemeClr val="bg1"/>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Send to ArcGIS as the required size</a:t>
            </a:r>
            <a:endParaRPr lang="en-AU" sz="1000" dirty="0">
              <a:latin typeface="Calibri" panose="020F0502020204030204" pitchFamily="34" charset="0"/>
              <a:cs typeface="Calibri" panose="020F0502020204030204" pitchFamily="34" charset="0"/>
            </a:endParaRPr>
          </a:p>
        </p:txBody>
      </p:sp>
      <p:cxnSp>
        <p:nvCxnSpPr>
          <p:cNvPr id="53" name="Straight Connector 52">
            <a:extLst>
              <a:ext uri="{FF2B5EF4-FFF2-40B4-BE49-F238E27FC236}">
                <a16:creationId xmlns:a16="http://schemas.microsoft.com/office/drawing/2014/main" id="{BD2F77F8-3DB9-41B2-A262-ADBA9B2A863F}"/>
              </a:ext>
            </a:extLst>
          </p:cNvPr>
          <p:cNvCxnSpPr>
            <a:cxnSpLocks/>
          </p:cNvCxnSpPr>
          <p:nvPr/>
        </p:nvCxnSpPr>
        <p:spPr>
          <a:xfrm>
            <a:off x="4027167" y="2919871"/>
            <a:ext cx="0" cy="280800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0B55B978-CDA1-4BCC-8F34-C61D951A70BC}"/>
              </a:ext>
            </a:extLst>
          </p:cNvPr>
          <p:cNvCxnSpPr>
            <a:cxnSpLocks/>
          </p:cNvCxnSpPr>
          <p:nvPr/>
        </p:nvCxnSpPr>
        <p:spPr>
          <a:xfrm>
            <a:off x="2239186" y="2919871"/>
            <a:ext cx="0" cy="280800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014E09A3-0DC8-4A35-A8DC-A00B75800784}"/>
              </a:ext>
            </a:extLst>
          </p:cNvPr>
          <p:cNvCxnSpPr/>
          <p:nvPr/>
        </p:nvCxnSpPr>
        <p:spPr>
          <a:xfrm>
            <a:off x="1380807" y="3619914"/>
            <a:ext cx="349657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6203908C-28E0-48FB-B354-8BF152F1259E}"/>
              </a:ext>
            </a:extLst>
          </p:cNvPr>
          <p:cNvCxnSpPr/>
          <p:nvPr/>
        </p:nvCxnSpPr>
        <p:spPr>
          <a:xfrm>
            <a:off x="1380807" y="5027140"/>
            <a:ext cx="3496574"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297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par>
                                <p:cTn id="60" presetID="10" presetClass="entr" presetSubtype="0"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10"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3" grpId="0"/>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PNG with ArcGIS – Time Param</a:t>
            </a:r>
          </a:p>
        </p:txBody>
      </p:sp>
      <p:sp>
        <p:nvSpPr>
          <p:cNvPr id="2" name="TextBox 1">
            <a:extLst>
              <a:ext uri="{FF2B5EF4-FFF2-40B4-BE49-F238E27FC236}">
                <a16:creationId xmlns:a16="http://schemas.microsoft.com/office/drawing/2014/main" id="{DB03119A-6551-4593-AF5D-D3DD0EE4BFEC}"/>
              </a:ext>
            </a:extLst>
          </p:cNvPr>
          <p:cNvSpPr txBox="1"/>
          <p:nvPr/>
        </p:nvSpPr>
        <p:spPr>
          <a:xfrm>
            <a:off x="979714" y="1134836"/>
            <a:ext cx="6270172" cy="3185487"/>
          </a:xfrm>
          <a:prstGeom prst="rect">
            <a:avLst/>
          </a:prstGeom>
          <a:noFill/>
          <a:ln w="3175">
            <a:solidFill>
              <a:schemeClr val="tx1"/>
            </a:solidFill>
          </a:ln>
        </p:spPr>
        <p:txBody>
          <a:bodyPr wrap="square" rtlCol="0">
            <a:spAutoFit/>
          </a:bodyPr>
          <a:lstStyle/>
          <a:p>
            <a:pPr algn="just"/>
            <a:r>
              <a:rPr lang="en-AU" sz="1100" noProof="1">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Workaround for the time parameter issue</a:t>
            </a:r>
          </a:p>
          <a:p>
            <a:pPr algn="just"/>
            <a:endParaRPr lang="en-AU" sz="1000" b="1" noProof="1">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endParaRPr lang="en-AU" sz="1000" b="1"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multiple configs with a single date or a single year with multiple dates.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Compile GSKY with these configs as separate name spaces.</a:t>
            </a:r>
          </a:p>
          <a:p>
            <a:pPr lvl="1" algn="just"/>
            <a:r>
              <a:rPr lang="en-AU" sz="1000" noProof="1">
                <a:latin typeface="Calibri" panose="020F0502020204030204" pitchFamily="34" charset="0"/>
                <a:cs typeface="Calibri" panose="020F0502020204030204" pitchFamily="34" charset="0"/>
              </a:rPr>
              <a:t>e.g.  GetCap end points:</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hlinkClick r:id="rId2"/>
              </a:rPr>
              <a:t>http://130.56.242.15/ows/ls8_19-03-2013</a:t>
            </a:r>
            <a:endParaRPr lang="en-AU" sz="1000" noProof="1">
              <a:latin typeface="Calibri" panose="020F0502020204030204" pitchFamily="34" charset="0"/>
              <a:cs typeface="Calibri" panose="020F0502020204030204" pitchFamily="34" charset="0"/>
            </a:endParaRP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hlinkClick r:id="rId3"/>
              </a:rPr>
              <a:t>http://130.56.242.15/ows/ls8_04-04-2013</a:t>
            </a:r>
            <a:endParaRPr lang="en-AU" sz="1000" noProof="1">
              <a:latin typeface="Calibri" panose="020F0502020204030204" pitchFamily="34" charset="0"/>
              <a:cs typeface="Calibri" panose="020F0502020204030204" pitchFamily="34" charset="0"/>
            </a:endParaRP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etc.</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Provide the GetCaps endpoints on a web page.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Either as hard coded links to copy.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Or dynamically create from user selection of dates and layer.</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Alternatively, use a separate config for each year</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Specify each date as separate layers.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hlinkClick r:id="rId4"/>
              </a:rPr>
              <a:t>http://130.56.242.15/ows/ls8_2019</a:t>
            </a:r>
            <a:r>
              <a:rPr lang="en-AU" sz="1000" noProof="1">
                <a:latin typeface="Calibri" panose="020F0502020204030204" pitchFamily="34" charset="0"/>
                <a:cs typeface="Calibri" panose="020F0502020204030204" pitchFamily="34" charset="0"/>
              </a:rPr>
              <a:t> </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19-03-2013</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04-04-2013</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etc.</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This could be technically challenging and may require re-ingestion of data into MAS.</a:t>
            </a:r>
          </a:p>
        </p:txBody>
      </p:sp>
    </p:spTree>
    <p:extLst>
      <p:ext uri="{BB962C8B-B14F-4D97-AF65-F5344CB8AC3E}">
        <p14:creationId xmlns:p14="http://schemas.microsoft.com/office/powerpoint/2010/main" val="329655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fade">
                                      <p:cBhvr>
                                        <p:cTn id="24" dur="500"/>
                                        <p:tgtEl>
                                          <p:spTgt spid="2">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fade">
                                      <p:cBhvr>
                                        <p:cTn id="29" dur="500"/>
                                        <p:tgtEl>
                                          <p:spTgt spid="2">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fade">
                                      <p:cBhvr>
                                        <p:cTn id="32" dur="500"/>
                                        <p:tgtEl>
                                          <p:spTgt spid="2">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animEffect transition="in" filter="fade">
                                      <p:cBhvr>
                                        <p:cTn id="35" dur="500"/>
                                        <p:tgtEl>
                                          <p:spTgt spid="2">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13" end="13"/>
                                            </p:txEl>
                                          </p:spTgt>
                                        </p:tgtEl>
                                        <p:attrNameLst>
                                          <p:attrName>style.visibility</p:attrName>
                                        </p:attrNameLst>
                                      </p:cBhvr>
                                      <p:to>
                                        <p:strVal val="visible"/>
                                      </p:to>
                                    </p:set>
                                    <p:animEffect transition="in" filter="fade">
                                      <p:cBhvr>
                                        <p:cTn id="40" dur="500"/>
                                        <p:tgtEl>
                                          <p:spTgt spid="2">
                                            <p:txEl>
                                              <p:pRg st="13" end="1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xEl>
                                              <p:pRg st="14" end="14"/>
                                            </p:txEl>
                                          </p:spTgt>
                                        </p:tgtEl>
                                        <p:attrNameLst>
                                          <p:attrName>style.visibility</p:attrName>
                                        </p:attrNameLst>
                                      </p:cBhvr>
                                      <p:to>
                                        <p:strVal val="visible"/>
                                      </p:to>
                                    </p:set>
                                    <p:animEffect transition="in" filter="fade">
                                      <p:cBhvr>
                                        <p:cTn id="45" dur="500"/>
                                        <p:tgtEl>
                                          <p:spTgt spid="2">
                                            <p:txEl>
                                              <p:pRg st="14" end="1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
                                            <p:txEl>
                                              <p:pRg st="15" end="15"/>
                                            </p:txEl>
                                          </p:spTgt>
                                        </p:tgtEl>
                                        <p:attrNameLst>
                                          <p:attrName>style.visibility</p:attrName>
                                        </p:attrNameLst>
                                      </p:cBhvr>
                                      <p:to>
                                        <p:strVal val="visible"/>
                                      </p:to>
                                    </p:set>
                                    <p:animEffect transition="in" filter="fade">
                                      <p:cBhvr>
                                        <p:cTn id="48" dur="500"/>
                                        <p:tgtEl>
                                          <p:spTgt spid="2">
                                            <p:txEl>
                                              <p:pRg st="15" end="15"/>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
                                            <p:txEl>
                                              <p:pRg st="16" end="16"/>
                                            </p:txEl>
                                          </p:spTgt>
                                        </p:tgtEl>
                                        <p:attrNameLst>
                                          <p:attrName>style.visibility</p:attrName>
                                        </p:attrNameLst>
                                      </p:cBhvr>
                                      <p:to>
                                        <p:strVal val="visible"/>
                                      </p:to>
                                    </p:set>
                                    <p:animEffect transition="in" filter="fade">
                                      <p:cBhvr>
                                        <p:cTn id="51" dur="500"/>
                                        <p:tgtEl>
                                          <p:spTgt spid="2">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
                                            <p:txEl>
                                              <p:pRg st="17" end="17"/>
                                            </p:txEl>
                                          </p:spTgt>
                                        </p:tgtEl>
                                        <p:attrNameLst>
                                          <p:attrName>style.visibility</p:attrName>
                                        </p:attrNameLst>
                                      </p:cBhvr>
                                      <p:to>
                                        <p:strVal val="visible"/>
                                      </p:to>
                                    </p:set>
                                    <p:animEffect transition="in" filter="fade">
                                      <p:cBhvr>
                                        <p:cTn id="54" dur="500"/>
                                        <p:tgtEl>
                                          <p:spTgt spid="2">
                                            <p:txEl>
                                              <p:pRg st="17" end="1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
                                            <p:txEl>
                                              <p:pRg st="18" end="18"/>
                                            </p:txEl>
                                          </p:spTgt>
                                        </p:tgtEl>
                                        <p:attrNameLst>
                                          <p:attrName>style.visibility</p:attrName>
                                        </p:attrNameLst>
                                      </p:cBhvr>
                                      <p:to>
                                        <p:strVal val="visible"/>
                                      </p:to>
                                    </p:set>
                                    <p:animEffect transition="in" filter="fade">
                                      <p:cBhvr>
                                        <p:cTn id="57" dur="500"/>
                                        <p:tgtEl>
                                          <p:spTgt spid="2">
                                            <p:txEl>
                                              <p:pRg st="18" end="1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2">
                                            <p:txEl>
                                              <p:pRg st="19" end="19"/>
                                            </p:txEl>
                                          </p:spTgt>
                                        </p:tgtEl>
                                        <p:attrNameLst>
                                          <p:attrName>style.visibility</p:attrName>
                                        </p:attrNameLst>
                                      </p:cBhvr>
                                      <p:to>
                                        <p:strVal val="visible"/>
                                      </p:to>
                                    </p:set>
                                    <p:animEffect transition="in" filter="fade">
                                      <p:cBhvr>
                                        <p:cTn id="60" dur="500"/>
                                        <p:tgtEl>
                                          <p:spTgt spid="2">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34</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End of Slides</a:t>
            </a:r>
          </a:p>
        </p:txBody>
      </p:sp>
      <p:sp>
        <p:nvSpPr>
          <p:cNvPr id="5" name="TextBox 4">
            <a:extLst>
              <a:ext uri="{FF2B5EF4-FFF2-40B4-BE49-F238E27FC236}">
                <a16:creationId xmlns:a16="http://schemas.microsoft.com/office/drawing/2014/main" id="{69BC1976-A0E7-4BF8-9AE8-BA7F0770C6A8}"/>
              </a:ext>
            </a:extLst>
          </p:cNvPr>
          <p:cNvSpPr txBox="1"/>
          <p:nvPr/>
        </p:nvSpPr>
        <p:spPr>
          <a:xfrm>
            <a:off x="2037840" y="2996840"/>
            <a:ext cx="7221803" cy="646331"/>
          </a:xfrm>
          <a:prstGeom prst="rect">
            <a:avLst/>
          </a:prstGeom>
          <a:noFill/>
        </p:spPr>
        <p:txBody>
          <a:bodyPr wrap="square" rtlCol="0">
            <a:spAutoFit/>
          </a:bodyPr>
          <a:lstStyle/>
          <a:p>
            <a:pPr algn="ctr"/>
            <a:r>
              <a:rPr lang="en-US" sz="3600" b="1" dirty="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End of Slides</a:t>
            </a:r>
          </a:p>
        </p:txBody>
      </p:sp>
      <p:sp>
        <p:nvSpPr>
          <p:cNvPr id="6" name="TextBox 5">
            <a:extLst>
              <a:ext uri="{FF2B5EF4-FFF2-40B4-BE49-F238E27FC236}">
                <a16:creationId xmlns:a16="http://schemas.microsoft.com/office/drawing/2014/main" id="{9D75FDA7-5D70-40A3-BEAA-2D434ABBE0DD}"/>
              </a:ext>
            </a:extLst>
          </p:cNvPr>
          <p:cNvSpPr txBox="1"/>
          <p:nvPr/>
        </p:nvSpPr>
        <p:spPr>
          <a:xfrm>
            <a:off x="10514011" y="5756728"/>
            <a:ext cx="1240971" cy="253093"/>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25 Sep 2019</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9585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Be able to view the swaths at all zoom levels.</a:t>
            </a:r>
          </a:p>
          <a:p>
            <a:pPr marL="285750" indent="-285750">
              <a:buFont typeface="Arial" panose="020B0604020202020204" pitchFamily="34" charset="0"/>
              <a:buChar char="•"/>
            </a:pPr>
            <a:r>
              <a:rPr lang="en-US" sz="2400" dirty="0"/>
              <a:t>Then, it must be possible to zoom in for greater details.</a:t>
            </a:r>
          </a:p>
        </p:txBody>
      </p:sp>
      <p:pic>
        <p:nvPicPr>
          <p:cNvPr id="7" name="Picture 6">
            <a:extLst>
              <a:ext uri="{FF2B5EF4-FFF2-40B4-BE49-F238E27FC236}">
                <a16:creationId xmlns:a16="http://schemas.microsoft.com/office/drawing/2014/main" id="{F03FEE6F-27E9-4143-9DC9-05F505754E92}"/>
              </a:ext>
            </a:extLst>
          </p:cNvPr>
          <p:cNvPicPr>
            <a:picLocks noChangeAspect="1"/>
          </p:cNvPicPr>
          <p:nvPr/>
        </p:nvPicPr>
        <p:blipFill>
          <a:blip r:embed="rId3"/>
          <a:stretch>
            <a:fillRect/>
          </a:stretch>
        </p:blipFill>
        <p:spPr>
          <a:xfrm>
            <a:off x="489858" y="2418414"/>
            <a:ext cx="2699589" cy="2473850"/>
          </a:xfrm>
          <a:prstGeom prst="rect">
            <a:avLst/>
          </a:prstGeom>
        </p:spPr>
      </p:pic>
      <p:sp>
        <p:nvSpPr>
          <p:cNvPr id="3" name="Rectangle 2">
            <a:extLst>
              <a:ext uri="{FF2B5EF4-FFF2-40B4-BE49-F238E27FC236}">
                <a16:creationId xmlns:a16="http://schemas.microsoft.com/office/drawing/2014/main" id="{CC097293-F179-4CAC-A79C-7929DDC2908D}"/>
              </a:ext>
            </a:extLst>
          </p:cNvPr>
          <p:cNvSpPr/>
          <p:nvPr/>
        </p:nvSpPr>
        <p:spPr>
          <a:xfrm>
            <a:off x="1606237" y="3273879"/>
            <a:ext cx="31943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00788A11-B049-436E-B45D-6B5231E1DABF}"/>
              </a:ext>
            </a:extLst>
          </p:cNvPr>
          <p:cNvPicPr>
            <a:picLocks noChangeAspect="1"/>
          </p:cNvPicPr>
          <p:nvPr/>
        </p:nvPicPr>
        <p:blipFill>
          <a:blip r:embed="rId4"/>
          <a:stretch>
            <a:fillRect/>
          </a:stretch>
        </p:blipFill>
        <p:spPr>
          <a:xfrm>
            <a:off x="3334827" y="2418415"/>
            <a:ext cx="3906895" cy="2474204"/>
          </a:xfrm>
          <a:prstGeom prst="rect">
            <a:avLst/>
          </a:prstGeom>
        </p:spPr>
      </p:pic>
      <p:pic>
        <p:nvPicPr>
          <p:cNvPr id="9" name="Picture 8">
            <a:extLst>
              <a:ext uri="{FF2B5EF4-FFF2-40B4-BE49-F238E27FC236}">
                <a16:creationId xmlns:a16="http://schemas.microsoft.com/office/drawing/2014/main" id="{272DE4A1-48C2-4BB0-839C-0FCCAB40706F}"/>
              </a:ext>
            </a:extLst>
          </p:cNvPr>
          <p:cNvPicPr>
            <a:picLocks noChangeAspect="1"/>
          </p:cNvPicPr>
          <p:nvPr/>
        </p:nvPicPr>
        <p:blipFill>
          <a:blip r:embed="rId5"/>
          <a:stretch>
            <a:fillRect/>
          </a:stretch>
        </p:blipFill>
        <p:spPr>
          <a:xfrm>
            <a:off x="3334827" y="5020365"/>
            <a:ext cx="933333" cy="171429"/>
          </a:xfrm>
          <a:prstGeom prst="rect">
            <a:avLst/>
          </a:prstGeom>
        </p:spPr>
      </p:pic>
      <p:pic>
        <p:nvPicPr>
          <p:cNvPr id="10" name="Picture 9">
            <a:extLst>
              <a:ext uri="{FF2B5EF4-FFF2-40B4-BE49-F238E27FC236}">
                <a16:creationId xmlns:a16="http://schemas.microsoft.com/office/drawing/2014/main" id="{E7FD17CF-D7BF-40BD-A0DD-404DB5C341C7}"/>
              </a:ext>
            </a:extLst>
          </p:cNvPr>
          <p:cNvPicPr>
            <a:picLocks noChangeAspect="1"/>
          </p:cNvPicPr>
          <p:nvPr/>
        </p:nvPicPr>
        <p:blipFill>
          <a:blip r:embed="rId6"/>
          <a:stretch>
            <a:fillRect/>
          </a:stretch>
        </p:blipFill>
        <p:spPr>
          <a:xfrm>
            <a:off x="482942" y="5029889"/>
            <a:ext cx="752381" cy="161905"/>
          </a:xfrm>
          <a:prstGeom prst="rect">
            <a:avLst/>
          </a:prstGeom>
        </p:spPr>
      </p:pic>
      <p:pic>
        <p:nvPicPr>
          <p:cNvPr id="8" name="Picture 7">
            <a:extLst>
              <a:ext uri="{FF2B5EF4-FFF2-40B4-BE49-F238E27FC236}">
                <a16:creationId xmlns:a16="http://schemas.microsoft.com/office/drawing/2014/main" id="{6A7BCCC1-0B12-4E0A-9434-A47CEA0A490A}"/>
              </a:ext>
            </a:extLst>
          </p:cNvPr>
          <p:cNvPicPr>
            <a:picLocks noChangeAspect="1"/>
          </p:cNvPicPr>
          <p:nvPr/>
        </p:nvPicPr>
        <p:blipFill>
          <a:blip r:embed="rId7"/>
          <a:stretch>
            <a:fillRect/>
          </a:stretch>
        </p:blipFill>
        <p:spPr>
          <a:xfrm>
            <a:off x="7387102" y="2402096"/>
            <a:ext cx="3325816" cy="2490167"/>
          </a:xfrm>
          <a:prstGeom prst="rect">
            <a:avLst/>
          </a:prstGeom>
        </p:spPr>
      </p:pic>
      <p:pic>
        <p:nvPicPr>
          <p:cNvPr id="11" name="Picture 10">
            <a:extLst>
              <a:ext uri="{FF2B5EF4-FFF2-40B4-BE49-F238E27FC236}">
                <a16:creationId xmlns:a16="http://schemas.microsoft.com/office/drawing/2014/main" id="{A87655FC-3901-43B8-A47D-F12DCEC7AF25}"/>
              </a:ext>
            </a:extLst>
          </p:cNvPr>
          <p:cNvPicPr>
            <a:picLocks noChangeAspect="1"/>
          </p:cNvPicPr>
          <p:nvPr/>
        </p:nvPicPr>
        <p:blipFill>
          <a:blip r:embed="rId8"/>
          <a:stretch>
            <a:fillRect/>
          </a:stretch>
        </p:blipFill>
        <p:spPr>
          <a:xfrm>
            <a:off x="7387102" y="2063560"/>
            <a:ext cx="2923809" cy="314286"/>
          </a:xfrm>
          <a:prstGeom prst="rect">
            <a:avLst/>
          </a:prstGeom>
        </p:spPr>
      </p:pic>
      <p:pic>
        <p:nvPicPr>
          <p:cNvPr id="12" name="Picture 11">
            <a:extLst>
              <a:ext uri="{FF2B5EF4-FFF2-40B4-BE49-F238E27FC236}">
                <a16:creationId xmlns:a16="http://schemas.microsoft.com/office/drawing/2014/main" id="{2303D937-0755-4DEA-87BD-597C19361E7D}"/>
              </a:ext>
            </a:extLst>
          </p:cNvPr>
          <p:cNvPicPr>
            <a:picLocks noChangeAspect="1"/>
          </p:cNvPicPr>
          <p:nvPr/>
        </p:nvPicPr>
        <p:blipFill>
          <a:blip r:embed="rId6"/>
          <a:stretch>
            <a:fillRect/>
          </a:stretch>
        </p:blipFill>
        <p:spPr>
          <a:xfrm>
            <a:off x="7387102" y="4948936"/>
            <a:ext cx="752381" cy="161905"/>
          </a:xfrm>
          <a:prstGeom prst="rect">
            <a:avLst/>
          </a:prstGeom>
        </p:spPr>
      </p:pic>
      <p:sp>
        <p:nvSpPr>
          <p:cNvPr id="5" name="TextBox 4">
            <a:extLst>
              <a:ext uri="{FF2B5EF4-FFF2-40B4-BE49-F238E27FC236}">
                <a16:creationId xmlns:a16="http://schemas.microsoft.com/office/drawing/2014/main" id="{BEE3D0C8-271C-4CFB-AEE8-0078641F5796}"/>
              </a:ext>
            </a:extLst>
          </p:cNvPr>
          <p:cNvSpPr txBox="1"/>
          <p:nvPr/>
        </p:nvSpPr>
        <p:spPr>
          <a:xfrm>
            <a:off x="482942" y="5355771"/>
            <a:ext cx="4325822"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On the left is a continent-wide display on which it is easier to draw a bounding box to zoom in. </a:t>
            </a:r>
            <a:endParaRPr lang="en-AU"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95DEB75-3CC9-4691-8D64-914C311334EE}"/>
              </a:ext>
            </a:extLst>
          </p:cNvPr>
          <p:cNvSpPr txBox="1"/>
          <p:nvPr/>
        </p:nvSpPr>
        <p:spPr>
          <a:xfrm>
            <a:off x="7383238" y="5339087"/>
            <a:ext cx="3325816"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When the data is sparse it becomes even more useful to have a continent-wide display. </a:t>
            </a:r>
            <a:endParaRPr lang="en-AU"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844063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Benefits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Fast display.</a:t>
            </a:r>
          </a:p>
          <a:p>
            <a:pPr marL="285750" indent="-285750">
              <a:buFont typeface="Arial" panose="020B0604020202020204" pitchFamily="34" charset="0"/>
              <a:buChar char="•"/>
            </a:pPr>
            <a:r>
              <a:rPr lang="en-US" sz="2400" dirty="0"/>
              <a:t>Better user experience.</a:t>
            </a:r>
          </a:p>
          <a:p>
            <a:pPr marL="285750" indent="-285750">
              <a:buFont typeface="Arial" panose="020B0604020202020204" pitchFamily="34" charset="0"/>
              <a:buChar char="•"/>
            </a:pPr>
            <a:r>
              <a:rPr lang="en-US" sz="2400" dirty="0"/>
              <a:t>Reduced server load.</a:t>
            </a:r>
          </a:p>
        </p:txBody>
      </p:sp>
      <p:sp>
        <p:nvSpPr>
          <p:cNvPr id="5" name="Rectangle: Rounded Corners 4">
            <a:extLst>
              <a:ext uri="{FF2B5EF4-FFF2-40B4-BE49-F238E27FC236}">
                <a16:creationId xmlns:a16="http://schemas.microsoft.com/office/drawing/2014/main" id="{82DBC034-EE7E-4187-8DCB-5E429F87FD52}"/>
              </a:ext>
            </a:extLst>
          </p:cNvPr>
          <p:cNvSpPr/>
          <p:nvPr/>
        </p:nvSpPr>
        <p:spPr>
          <a:xfrm>
            <a:off x="854889" y="2906486"/>
            <a:ext cx="2854061" cy="6694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effectLst>
                  <a:outerShdw blurRad="38100" dist="38100" dir="2700000" algn="tl">
                    <a:srgbClr val="000000">
                      <a:alpha val="43137"/>
                    </a:srgbClr>
                  </a:outerShdw>
                </a:effectLst>
              </a:rPr>
              <a:t>&gt;&gt; Demo</a:t>
            </a:r>
            <a:endParaRPr lang="en-AU" sz="4000" b="1" dirty="0">
              <a:solidFill>
                <a:srgbClr val="FFFF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69B404D-C03D-4289-B88E-2C1D24262172}"/>
              </a:ext>
            </a:extLst>
          </p:cNvPr>
          <p:cNvSpPr txBox="1"/>
          <p:nvPr/>
        </p:nvSpPr>
        <p:spPr>
          <a:xfrm>
            <a:off x="4441371" y="2918055"/>
            <a:ext cx="4955722" cy="646331"/>
          </a:xfrm>
          <a:prstGeom prst="rect">
            <a:avLst/>
          </a:prstGeom>
          <a:noFill/>
        </p:spPr>
        <p:txBody>
          <a:bodyPr wrap="square" rtlCol="0">
            <a:spAutoFit/>
          </a:bodyPr>
          <a:lstStyle/>
          <a:p>
            <a:r>
              <a:rPr lang="en-AU" dirty="0"/>
              <a:t>TerriaMap Instance: </a:t>
            </a:r>
            <a:r>
              <a:rPr lang="en-AU" dirty="0">
                <a:hlinkClick r:id="rId3"/>
              </a:rPr>
              <a:t>http://130.56.242.6/terria/</a:t>
            </a:r>
            <a:endParaRPr lang="en-AU" dirty="0"/>
          </a:p>
          <a:p>
            <a:r>
              <a:rPr lang="en-AU" noProof="1"/>
              <a:t>GetCaps</a:t>
            </a:r>
            <a:r>
              <a:rPr lang="en-AU" dirty="0"/>
              <a:t> End Point: </a:t>
            </a:r>
            <a:r>
              <a:rPr lang="en-AU" dirty="0">
                <a:hlinkClick r:id="rId4"/>
              </a:rPr>
              <a:t>http://130.56.242.15/ows/ap</a:t>
            </a:r>
            <a:endParaRPr lang="en-AU" dirty="0"/>
          </a:p>
        </p:txBody>
      </p:sp>
    </p:spTree>
    <p:custDataLst>
      <p:tags r:id="rId1"/>
    </p:custDataLst>
    <p:extLst>
      <p:ext uri="{BB962C8B-B14F-4D97-AF65-F5344CB8AC3E}">
        <p14:creationId xmlns:p14="http://schemas.microsoft.com/office/powerpoint/2010/main" val="76967340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6" y="914401"/>
            <a:ext cx="722180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Caching the images as </a:t>
            </a:r>
            <a:r>
              <a:rPr lang="en-US" sz="2400" noProof="1"/>
              <a:t>*.png</a:t>
            </a:r>
            <a:r>
              <a:rPr lang="en-US" sz="2400" dirty="0"/>
              <a:t> files.</a:t>
            </a:r>
          </a:p>
          <a:p>
            <a:pPr marL="285750" indent="-285750">
              <a:buFont typeface="Arial" panose="020B0604020202020204" pitchFamily="34" charset="0"/>
              <a:buChar char="•"/>
            </a:pPr>
            <a:r>
              <a:rPr lang="en-US" sz="2400" dirty="0"/>
              <a:t>TerriaMap divides the map into tiles…</a:t>
            </a:r>
          </a:p>
          <a:p>
            <a:pPr marL="742950" lvl="1" indent="-285750">
              <a:buFont typeface="Arial" panose="020B0604020202020204" pitchFamily="34" charset="0"/>
              <a:buChar char="•"/>
            </a:pPr>
            <a:r>
              <a:rPr lang="en-US" sz="2400" dirty="0"/>
              <a:t>1 tile to cover Australia at world-level zoom.</a:t>
            </a:r>
          </a:p>
          <a:p>
            <a:pPr marL="742950" lvl="1" indent="-285750">
              <a:buFont typeface="Arial" panose="020B0604020202020204" pitchFamily="34" charset="0"/>
              <a:buChar char="•"/>
            </a:pPr>
            <a:r>
              <a:rPr lang="en-US" sz="2400" dirty="0"/>
              <a:t>14 tiles at continent-level zoom.</a:t>
            </a:r>
          </a:p>
          <a:p>
            <a:pPr marL="742950" lvl="1" indent="-285750">
              <a:buFont typeface="Arial" panose="020B0604020202020204" pitchFamily="34" charset="0"/>
              <a:buChar char="•"/>
            </a:pPr>
            <a:r>
              <a:rPr lang="en-US" sz="2400" dirty="0"/>
              <a:t>Tiles are divided into 4 at each higher zoom level.</a:t>
            </a:r>
          </a:p>
        </p:txBody>
      </p:sp>
      <p:pic>
        <p:nvPicPr>
          <p:cNvPr id="5" name="Picture 4">
            <a:extLst>
              <a:ext uri="{FF2B5EF4-FFF2-40B4-BE49-F238E27FC236}">
                <a16:creationId xmlns:a16="http://schemas.microsoft.com/office/drawing/2014/main" id="{303F9FE0-8122-426E-A004-88C802CB50DB}"/>
              </a:ext>
            </a:extLst>
          </p:cNvPr>
          <p:cNvPicPr>
            <a:picLocks noChangeAspect="1"/>
          </p:cNvPicPr>
          <p:nvPr/>
        </p:nvPicPr>
        <p:blipFill>
          <a:blip r:embed="rId3"/>
          <a:stretch>
            <a:fillRect/>
          </a:stretch>
        </p:blipFill>
        <p:spPr>
          <a:xfrm>
            <a:off x="546689" y="2869721"/>
            <a:ext cx="4565363" cy="3347357"/>
          </a:xfrm>
          <a:prstGeom prst="rect">
            <a:avLst/>
          </a:prstGeom>
        </p:spPr>
      </p:pic>
      <p:sp>
        <p:nvSpPr>
          <p:cNvPr id="26" name="TextBox 25">
            <a:extLst>
              <a:ext uri="{FF2B5EF4-FFF2-40B4-BE49-F238E27FC236}">
                <a16:creationId xmlns:a16="http://schemas.microsoft.com/office/drawing/2014/main" id="{20F84CB1-6699-44EF-8674-6CD667DC35CF}"/>
              </a:ext>
            </a:extLst>
          </p:cNvPr>
          <p:cNvSpPr txBox="1"/>
          <p:nvPr/>
        </p:nvSpPr>
        <p:spPr>
          <a:xfrm>
            <a:off x="4111246" y="5607222"/>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9" name="Rectangle 8">
            <a:extLst>
              <a:ext uri="{FF2B5EF4-FFF2-40B4-BE49-F238E27FC236}">
                <a16:creationId xmlns:a16="http://schemas.microsoft.com/office/drawing/2014/main" id="{D385F569-E7A5-4B34-8C9D-AD6A1FB913E0}"/>
              </a:ext>
            </a:extLst>
          </p:cNvPr>
          <p:cNvSpPr/>
          <p:nvPr/>
        </p:nvSpPr>
        <p:spPr>
          <a:xfrm>
            <a:off x="3829442" y="5096543"/>
            <a:ext cx="1282610" cy="10919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BAC43CBE-5F6C-44CC-BE3F-AE0F7F1075A6}"/>
              </a:ext>
            </a:extLst>
          </p:cNvPr>
          <p:cNvPicPr>
            <a:picLocks noChangeAspect="1"/>
          </p:cNvPicPr>
          <p:nvPr/>
        </p:nvPicPr>
        <p:blipFill>
          <a:blip r:embed="rId4"/>
          <a:stretch>
            <a:fillRect/>
          </a:stretch>
        </p:blipFill>
        <p:spPr>
          <a:xfrm>
            <a:off x="5154146" y="6042948"/>
            <a:ext cx="790476" cy="161905"/>
          </a:xfrm>
          <a:prstGeom prst="rect">
            <a:avLst/>
          </a:prstGeom>
        </p:spPr>
      </p:pic>
      <p:grpSp>
        <p:nvGrpSpPr>
          <p:cNvPr id="3" name="Group 2">
            <a:extLst>
              <a:ext uri="{FF2B5EF4-FFF2-40B4-BE49-F238E27FC236}">
                <a16:creationId xmlns:a16="http://schemas.microsoft.com/office/drawing/2014/main" id="{1653F134-B0BF-4C64-B2BD-AAA935993B97}"/>
              </a:ext>
            </a:extLst>
          </p:cNvPr>
          <p:cNvGrpSpPr/>
          <p:nvPr/>
        </p:nvGrpSpPr>
        <p:grpSpPr>
          <a:xfrm>
            <a:off x="7406487" y="2391773"/>
            <a:ext cx="4662849" cy="3798780"/>
            <a:chOff x="6165512" y="2391773"/>
            <a:chExt cx="4662849" cy="3798780"/>
          </a:xfrm>
        </p:grpSpPr>
        <p:pic>
          <p:nvPicPr>
            <p:cNvPr id="6" name="Picture 5">
              <a:extLst>
                <a:ext uri="{FF2B5EF4-FFF2-40B4-BE49-F238E27FC236}">
                  <a16:creationId xmlns:a16="http://schemas.microsoft.com/office/drawing/2014/main" id="{9D956A6A-5559-497D-AF0E-596A2B3A1C3E}"/>
                </a:ext>
              </a:extLst>
            </p:cNvPr>
            <p:cNvPicPr>
              <a:picLocks noChangeAspect="1"/>
            </p:cNvPicPr>
            <p:nvPr/>
          </p:nvPicPr>
          <p:blipFill>
            <a:blip r:embed="rId5"/>
            <a:stretch>
              <a:fillRect/>
            </a:stretch>
          </p:blipFill>
          <p:spPr>
            <a:xfrm>
              <a:off x="6165512" y="2391773"/>
              <a:ext cx="3821119" cy="3796755"/>
            </a:xfrm>
            <a:prstGeom prst="rect">
              <a:avLst/>
            </a:prstGeom>
          </p:spPr>
        </p:pic>
        <p:sp>
          <p:nvSpPr>
            <p:cNvPr id="10" name="TextBox 9">
              <a:extLst>
                <a:ext uri="{FF2B5EF4-FFF2-40B4-BE49-F238E27FC236}">
                  <a16:creationId xmlns:a16="http://schemas.microsoft.com/office/drawing/2014/main" id="{851643E2-CB1C-46B9-8D54-7365CF6E10BB}"/>
                </a:ext>
              </a:extLst>
            </p:cNvPr>
            <p:cNvSpPr txBox="1"/>
            <p:nvPr/>
          </p:nvSpPr>
          <p:spPr>
            <a:xfrm>
              <a:off x="6429903" y="2628899"/>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11" name="TextBox 10">
              <a:extLst>
                <a:ext uri="{FF2B5EF4-FFF2-40B4-BE49-F238E27FC236}">
                  <a16:creationId xmlns:a16="http://schemas.microsoft.com/office/drawing/2014/main" id="{2B104EC3-256C-4E19-AC88-6EFFABDEA7E7}"/>
                </a:ext>
              </a:extLst>
            </p:cNvPr>
            <p:cNvSpPr txBox="1"/>
            <p:nvPr/>
          </p:nvSpPr>
          <p:spPr>
            <a:xfrm>
              <a:off x="7396231" y="2628899"/>
              <a:ext cx="188595" cy="307777"/>
            </a:xfrm>
            <a:prstGeom prst="rect">
              <a:avLst/>
            </a:prstGeom>
            <a:noFill/>
          </p:spPr>
          <p:txBody>
            <a:bodyPr wrap="square" rtlCol="0">
              <a:spAutoFit/>
            </a:bodyPr>
            <a:lstStyle/>
            <a:p>
              <a:r>
                <a:rPr lang="en-US" sz="1400" b="1" dirty="0">
                  <a:highlight>
                    <a:srgbClr val="FFFF00"/>
                  </a:highlight>
                </a:rPr>
                <a:t>2</a:t>
              </a:r>
              <a:endParaRPr lang="en-AU" sz="1400" b="1" dirty="0">
                <a:highlight>
                  <a:srgbClr val="FFFF00"/>
                </a:highlight>
              </a:endParaRPr>
            </a:p>
          </p:txBody>
        </p:sp>
        <p:sp>
          <p:nvSpPr>
            <p:cNvPr id="12" name="TextBox 11">
              <a:extLst>
                <a:ext uri="{FF2B5EF4-FFF2-40B4-BE49-F238E27FC236}">
                  <a16:creationId xmlns:a16="http://schemas.microsoft.com/office/drawing/2014/main" id="{F9F0436B-7C44-4004-8277-C2917C6BEEF7}"/>
                </a:ext>
              </a:extLst>
            </p:cNvPr>
            <p:cNvSpPr txBox="1"/>
            <p:nvPr/>
          </p:nvSpPr>
          <p:spPr>
            <a:xfrm>
              <a:off x="8362559" y="2628899"/>
              <a:ext cx="188595" cy="307777"/>
            </a:xfrm>
            <a:prstGeom prst="rect">
              <a:avLst/>
            </a:prstGeom>
            <a:noFill/>
          </p:spPr>
          <p:txBody>
            <a:bodyPr wrap="square" rtlCol="0">
              <a:spAutoFit/>
            </a:bodyPr>
            <a:lstStyle/>
            <a:p>
              <a:r>
                <a:rPr lang="en-US" sz="1400" b="1" dirty="0">
                  <a:highlight>
                    <a:srgbClr val="FFFF00"/>
                  </a:highlight>
                </a:rPr>
                <a:t>3</a:t>
              </a:r>
              <a:endParaRPr lang="en-AU" sz="1400" b="1" dirty="0">
                <a:highlight>
                  <a:srgbClr val="FFFF00"/>
                </a:highlight>
              </a:endParaRPr>
            </a:p>
          </p:txBody>
        </p:sp>
        <p:sp>
          <p:nvSpPr>
            <p:cNvPr id="13" name="TextBox 12">
              <a:extLst>
                <a:ext uri="{FF2B5EF4-FFF2-40B4-BE49-F238E27FC236}">
                  <a16:creationId xmlns:a16="http://schemas.microsoft.com/office/drawing/2014/main" id="{B199835A-6E68-4B70-85F7-91A6B42952FF}"/>
                </a:ext>
              </a:extLst>
            </p:cNvPr>
            <p:cNvSpPr txBox="1"/>
            <p:nvPr/>
          </p:nvSpPr>
          <p:spPr>
            <a:xfrm>
              <a:off x="9328887" y="2628899"/>
              <a:ext cx="188595" cy="307777"/>
            </a:xfrm>
            <a:prstGeom prst="rect">
              <a:avLst/>
            </a:prstGeom>
            <a:noFill/>
          </p:spPr>
          <p:txBody>
            <a:bodyPr wrap="square" rtlCol="0">
              <a:spAutoFit/>
            </a:bodyPr>
            <a:lstStyle/>
            <a:p>
              <a:r>
                <a:rPr lang="en-US" sz="1400" b="1" dirty="0">
                  <a:highlight>
                    <a:srgbClr val="FFFF00"/>
                  </a:highlight>
                </a:rPr>
                <a:t>4</a:t>
              </a:r>
              <a:endParaRPr lang="en-AU" sz="1400" b="1" dirty="0">
                <a:highlight>
                  <a:srgbClr val="FFFF00"/>
                </a:highlight>
              </a:endParaRPr>
            </a:p>
          </p:txBody>
        </p:sp>
        <p:sp>
          <p:nvSpPr>
            <p:cNvPr id="14" name="TextBox 13">
              <a:extLst>
                <a:ext uri="{FF2B5EF4-FFF2-40B4-BE49-F238E27FC236}">
                  <a16:creationId xmlns:a16="http://schemas.microsoft.com/office/drawing/2014/main" id="{34825F53-D875-4881-8FC8-276388E05E7E}"/>
                </a:ext>
              </a:extLst>
            </p:cNvPr>
            <p:cNvSpPr txBox="1"/>
            <p:nvPr/>
          </p:nvSpPr>
          <p:spPr>
            <a:xfrm>
              <a:off x="6429903" y="3614053"/>
              <a:ext cx="188595" cy="307777"/>
            </a:xfrm>
            <a:prstGeom prst="rect">
              <a:avLst/>
            </a:prstGeom>
            <a:noFill/>
          </p:spPr>
          <p:txBody>
            <a:bodyPr wrap="square" rtlCol="0">
              <a:spAutoFit/>
            </a:bodyPr>
            <a:lstStyle/>
            <a:p>
              <a:r>
                <a:rPr lang="en-US" sz="1400" b="1" dirty="0">
                  <a:highlight>
                    <a:srgbClr val="FFFF00"/>
                  </a:highlight>
                </a:rPr>
                <a:t>5</a:t>
              </a:r>
              <a:endParaRPr lang="en-AU" sz="1400" b="1" dirty="0">
                <a:highlight>
                  <a:srgbClr val="FFFF00"/>
                </a:highlight>
              </a:endParaRPr>
            </a:p>
          </p:txBody>
        </p:sp>
        <p:sp>
          <p:nvSpPr>
            <p:cNvPr id="15" name="TextBox 14">
              <a:extLst>
                <a:ext uri="{FF2B5EF4-FFF2-40B4-BE49-F238E27FC236}">
                  <a16:creationId xmlns:a16="http://schemas.microsoft.com/office/drawing/2014/main" id="{E2FA2EC1-04F9-4B4F-90C7-016B8C335BCC}"/>
                </a:ext>
              </a:extLst>
            </p:cNvPr>
            <p:cNvSpPr txBox="1"/>
            <p:nvPr/>
          </p:nvSpPr>
          <p:spPr>
            <a:xfrm>
              <a:off x="7401674" y="3614053"/>
              <a:ext cx="188595" cy="307777"/>
            </a:xfrm>
            <a:prstGeom prst="rect">
              <a:avLst/>
            </a:prstGeom>
            <a:noFill/>
          </p:spPr>
          <p:txBody>
            <a:bodyPr wrap="square" rtlCol="0">
              <a:spAutoFit/>
            </a:bodyPr>
            <a:lstStyle/>
            <a:p>
              <a:r>
                <a:rPr lang="en-US" sz="1400" b="1" dirty="0">
                  <a:highlight>
                    <a:srgbClr val="FFFF00"/>
                  </a:highlight>
                </a:rPr>
                <a:t>6</a:t>
              </a:r>
              <a:endParaRPr lang="en-AU" sz="1400" b="1" dirty="0">
                <a:highlight>
                  <a:srgbClr val="FFFF00"/>
                </a:highlight>
              </a:endParaRPr>
            </a:p>
          </p:txBody>
        </p:sp>
        <p:sp>
          <p:nvSpPr>
            <p:cNvPr id="16" name="TextBox 15">
              <a:extLst>
                <a:ext uri="{FF2B5EF4-FFF2-40B4-BE49-F238E27FC236}">
                  <a16:creationId xmlns:a16="http://schemas.microsoft.com/office/drawing/2014/main" id="{C15D9ABE-413F-49BB-8EF3-9F8D285151D3}"/>
                </a:ext>
              </a:extLst>
            </p:cNvPr>
            <p:cNvSpPr txBox="1"/>
            <p:nvPr/>
          </p:nvSpPr>
          <p:spPr>
            <a:xfrm>
              <a:off x="8368002" y="3614053"/>
              <a:ext cx="188595" cy="307777"/>
            </a:xfrm>
            <a:prstGeom prst="rect">
              <a:avLst/>
            </a:prstGeom>
            <a:noFill/>
          </p:spPr>
          <p:txBody>
            <a:bodyPr wrap="square" rtlCol="0">
              <a:spAutoFit/>
            </a:bodyPr>
            <a:lstStyle/>
            <a:p>
              <a:r>
                <a:rPr lang="en-US" sz="1400" b="1" dirty="0">
                  <a:highlight>
                    <a:srgbClr val="FFFF00"/>
                  </a:highlight>
                </a:rPr>
                <a:t>7</a:t>
              </a:r>
              <a:endParaRPr lang="en-AU" sz="1400" b="1" dirty="0">
                <a:highlight>
                  <a:srgbClr val="FFFF00"/>
                </a:highlight>
              </a:endParaRPr>
            </a:p>
          </p:txBody>
        </p:sp>
        <p:sp>
          <p:nvSpPr>
            <p:cNvPr id="17" name="TextBox 16">
              <a:extLst>
                <a:ext uri="{FF2B5EF4-FFF2-40B4-BE49-F238E27FC236}">
                  <a16:creationId xmlns:a16="http://schemas.microsoft.com/office/drawing/2014/main" id="{6CA6490F-A7C7-4429-91EA-C8CFEFA7F0B0}"/>
                </a:ext>
              </a:extLst>
            </p:cNvPr>
            <p:cNvSpPr txBox="1"/>
            <p:nvPr/>
          </p:nvSpPr>
          <p:spPr>
            <a:xfrm>
              <a:off x="9334330" y="3614053"/>
              <a:ext cx="188595" cy="307777"/>
            </a:xfrm>
            <a:prstGeom prst="rect">
              <a:avLst/>
            </a:prstGeom>
            <a:noFill/>
          </p:spPr>
          <p:txBody>
            <a:bodyPr wrap="square" rtlCol="0">
              <a:spAutoFit/>
            </a:bodyPr>
            <a:lstStyle/>
            <a:p>
              <a:r>
                <a:rPr lang="en-US" sz="1400" b="1" dirty="0">
                  <a:highlight>
                    <a:srgbClr val="FFFF00"/>
                  </a:highlight>
                </a:rPr>
                <a:t>8</a:t>
              </a:r>
              <a:endParaRPr lang="en-AU" sz="1400" b="1" dirty="0">
                <a:highlight>
                  <a:srgbClr val="FFFF00"/>
                </a:highlight>
              </a:endParaRPr>
            </a:p>
          </p:txBody>
        </p:sp>
        <p:sp>
          <p:nvSpPr>
            <p:cNvPr id="18" name="TextBox 17">
              <a:extLst>
                <a:ext uri="{FF2B5EF4-FFF2-40B4-BE49-F238E27FC236}">
                  <a16:creationId xmlns:a16="http://schemas.microsoft.com/office/drawing/2014/main" id="{F52A3C43-7773-4100-852E-7EBB4390D7C5}"/>
                </a:ext>
              </a:extLst>
            </p:cNvPr>
            <p:cNvSpPr txBox="1"/>
            <p:nvPr/>
          </p:nvSpPr>
          <p:spPr>
            <a:xfrm>
              <a:off x="6435347" y="4582878"/>
              <a:ext cx="188595" cy="307777"/>
            </a:xfrm>
            <a:prstGeom prst="rect">
              <a:avLst/>
            </a:prstGeom>
            <a:noFill/>
          </p:spPr>
          <p:txBody>
            <a:bodyPr wrap="square" rtlCol="0">
              <a:spAutoFit/>
            </a:bodyPr>
            <a:lstStyle/>
            <a:p>
              <a:r>
                <a:rPr lang="en-US" sz="1400" b="1" dirty="0">
                  <a:highlight>
                    <a:srgbClr val="FFFF00"/>
                  </a:highlight>
                </a:rPr>
                <a:t>9</a:t>
              </a:r>
              <a:endParaRPr lang="en-AU" sz="1400" b="1" dirty="0">
                <a:highlight>
                  <a:srgbClr val="FFFF00"/>
                </a:highlight>
              </a:endParaRPr>
            </a:p>
          </p:txBody>
        </p:sp>
        <p:sp>
          <p:nvSpPr>
            <p:cNvPr id="19" name="TextBox 18">
              <a:extLst>
                <a:ext uri="{FF2B5EF4-FFF2-40B4-BE49-F238E27FC236}">
                  <a16:creationId xmlns:a16="http://schemas.microsoft.com/office/drawing/2014/main" id="{3ABC94D6-74D9-423C-AA22-D087B3C12A1A}"/>
                </a:ext>
              </a:extLst>
            </p:cNvPr>
            <p:cNvSpPr txBox="1"/>
            <p:nvPr/>
          </p:nvSpPr>
          <p:spPr>
            <a:xfrm>
              <a:off x="7299279" y="4582878"/>
              <a:ext cx="404272" cy="295345"/>
            </a:xfrm>
            <a:prstGeom prst="rect">
              <a:avLst/>
            </a:prstGeom>
            <a:noFill/>
          </p:spPr>
          <p:txBody>
            <a:bodyPr wrap="square" rtlCol="0">
              <a:spAutoFit/>
            </a:bodyPr>
            <a:lstStyle/>
            <a:p>
              <a:r>
                <a:rPr lang="en-US" sz="1400" b="1" dirty="0">
                  <a:highlight>
                    <a:srgbClr val="FFFF00"/>
                  </a:highlight>
                </a:rPr>
                <a:t>10</a:t>
              </a:r>
              <a:endParaRPr lang="en-AU" sz="1400" b="1" dirty="0">
                <a:highlight>
                  <a:srgbClr val="FFFF00"/>
                </a:highlight>
              </a:endParaRPr>
            </a:p>
          </p:txBody>
        </p:sp>
        <p:sp>
          <p:nvSpPr>
            <p:cNvPr id="22" name="TextBox 21">
              <a:extLst>
                <a:ext uri="{FF2B5EF4-FFF2-40B4-BE49-F238E27FC236}">
                  <a16:creationId xmlns:a16="http://schemas.microsoft.com/office/drawing/2014/main" id="{56D55AEB-BDFF-4F34-B3DC-B98C406D508D}"/>
                </a:ext>
              </a:extLst>
            </p:cNvPr>
            <p:cNvSpPr txBox="1"/>
            <p:nvPr/>
          </p:nvSpPr>
          <p:spPr>
            <a:xfrm>
              <a:off x="8349018" y="4582878"/>
              <a:ext cx="404272" cy="307777"/>
            </a:xfrm>
            <a:prstGeom prst="rect">
              <a:avLst/>
            </a:prstGeom>
            <a:noFill/>
          </p:spPr>
          <p:txBody>
            <a:bodyPr wrap="square" rtlCol="0">
              <a:spAutoFit/>
            </a:bodyPr>
            <a:lstStyle/>
            <a:p>
              <a:r>
                <a:rPr lang="en-US" sz="1400" b="1" dirty="0">
                  <a:highlight>
                    <a:srgbClr val="FFFF00"/>
                  </a:highlight>
                </a:rPr>
                <a:t>11</a:t>
              </a:r>
              <a:endParaRPr lang="en-AU" sz="1400" b="1" dirty="0">
                <a:highlight>
                  <a:srgbClr val="FFFF00"/>
                </a:highlight>
              </a:endParaRPr>
            </a:p>
          </p:txBody>
        </p:sp>
        <p:sp>
          <p:nvSpPr>
            <p:cNvPr id="23" name="TextBox 22">
              <a:extLst>
                <a:ext uri="{FF2B5EF4-FFF2-40B4-BE49-F238E27FC236}">
                  <a16:creationId xmlns:a16="http://schemas.microsoft.com/office/drawing/2014/main" id="{70EB9999-942F-4CEC-89FB-AF518E82DC33}"/>
                </a:ext>
              </a:extLst>
            </p:cNvPr>
            <p:cNvSpPr txBox="1"/>
            <p:nvPr/>
          </p:nvSpPr>
          <p:spPr>
            <a:xfrm>
              <a:off x="9259643" y="4582877"/>
              <a:ext cx="404272" cy="307777"/>
            </a:xfrm>
            <a:prstGeom prst="rect">
              <a:avLst/>
            </a:prstGeom>
            <a:noFill/>
          </p:spPr>
          <p:txBody>
            <a:bodyPr wrap="square" rtlCol="0">
              <a:spAutoFit/>
            </a:bodyPr>
            <a:lstStyle/>
            <a:p>
              <a:r>
                <a:rPr lang="en-US" sz="1400" b="1" dirty="0">
                  <a:highlight>
                    <a:srgbClr val="FFFF00"/>
                  </a:highlight>
                </a:rPr>
                <a:t>12</a:t>
              </a:r>
              <a:endParaRPr lang="en-AU" sz="1400" b="1" dirty="0">
                <a:highlight>
                  <a:srgbClr val="FFFF00"/>
                </a:highlight>
              </a:endParaRPr>
            </a:p>
          </p:txBody>
        </p:sp>
        <p:sp>
          <p:nvSpPr>
            <p:cNvPr id="24" name="TextBox 23">
              <a:extLst>
                <a:ext uri="{FF2B5EF4-FFF2-40B4-BE49-F238E27FC236}">
                  <a16:creationId xmlns:a16="http://schemas.microsoft.com/office/drawing/2014/main" id="{AC00E730-B505-4CEA-8A78-5BC643DD68D1}"/>
                </a:ext>
              </a:extLst>
            </p:cNvPr>
            <p:cNvSpPr txBox="1"/>
            <p:nvPr/>
          </p:nvSpPr>
          <p:spPr>
            <a:xfrm>
              <a:off x="8383339" y="5509276"/>
              <a:ext cx="404272" cy="307777"/>
            </a:xfrm>
            <a:prstGeom prst="rect">
              <a:avLst/>
            </a:prstGeom>
            <a:noFill/>
          </p:spPr>
          <p:txBody>
            <a:bodyPr wrap="square" rtlCol="0">
              <a:spAutoFit/>
            </a:bodyPr>
            <a:lstStyle/>
            <a:p>
              <a:r>
                <a:rPr lang="en-US" sz="1400" b="1" dirty="0">
                  <a:highlight>
                    <a:srgbClr val="FFFF00"/>
                  </a:highlight>
                </a:rPr>
                <a:t>13</a:t>
              </a:r>
              <a:endParaRPr lang="en-AU" sz="1400" b="1" dirty="0">
                <a:highlight>
                  <a:srgbClr val="FFFF00"/>
                </a:highlight>
              </a:endParaRPr>
            </a:p>
          </p:txBody>
        </p:sp>
        <p:sp>
          <p:nvSpPr>
            <p:cNvPr id="25" name="TextBox 24">
              <a:extLst>
                <a:ext uri="{FF2B5EF4-FFF2-40B4-BE49-F238E27FC236}">
                  <a16:creationId xmlns:a16="http://schemas.microsoft.com/office/drawing/2014/main" id="{28A3C86F-960E-4895-85EB-355A38892FCE}"/>
                </a:ext>
              </a:extLst>
            </p:cNvPr>
            <p:cNvSpPr txBox="1"/>
            <p:nvPr/>
          </p:nvSpPr>
          <p:spPr>
            <a:xfrm>
              <a:off x="9271781" y="5495796"/>
              <a:ext cx="404272" cy="307777"/>
            </a:xfrm>
            <a:prstGeom prst="rect">
              <a:avLst/>
            </a:prstGeom>
            <a:noFill/>
          </p:spPr>
          <p:txBody>
            <a:bodyPr wrap="square" rtlCol="0">
              <a:spAutoFit/>
            </a:bodyPr>
            <a:lstStyle/>
            <a:p>
              <a:r>
                <a:rPr lang="en-US" sz="1400" b="1" dirty="0">
                  <a:highlight>
                    <a:srgbClr val="FFFF00"/>
                  </a:highlight>
                </a:rPr>
                <a:t>14</a:t>
              </a:r>
              <a:endParaRPr lang="en-AU" sz="1400" b="1" dirty="0">
                <a:highlight>
                  <a:srgbClr val="FFFF00"/>
                </a:highlight>
              </a:endParaRPr>
            </a:p>
          </p:txBody>
        </p:sp>
        <p:pic>
          <p:nvPicPr>
            <p:cNvPr id="28" name="Picture 27">
              <a:extLst>
                <a:ext uri="{FF2B5EF4-FFF2-40B4-BE49-F238E27FC236}">
                  <a16:creationId xmlns:a16="http://schemas.microsoft.com/office/drawing/2014/main" id="{D7D2616F-2651-4D8B-AE23-3B970E40C25E}"/>
                </a:ext>
              </a:extLst>
            </p:cNvPr>
            <p:cNvPicPr>
              <a:picLocks noChangeAspect="1"/>
            </p:cNvPicPr>
            <p:nvPr/>
          </p:nvPicPr>
          <p:blipFill>
            <a:blip r:embed="rId6"/>
            <a:stretch>
              <a:fillRect/>
            </a:stretch>
          </p:blipFill>
          <p:spPr>
            <a:xfrm>
              <a:off x="10075980" y="6028648"/>
              <a:ext cx="752381" cy="161905"/>
            </a:xfrm>
            <a:prstGeom prst="rect">
              <a:avLst/>
            </a:prstGeom>
          </p:spPr>
        </p:pic>
      </p:grpSp>
      <p:sp>
        <p:nvSpPr>
          <p:cNvPr id="29" name="TextBox 28">
            <a:extLst>
              <a:ext uri="{FF2B5EF4-FFF2-40B4-BE49-F238E27FC236}">
                <a16:creationId xmlns:a16="http://schemas.microsoft.com/office/drawing/2014/main" id="{85A87719-A091-4953-BAD3-060298B7668A}"/>
              </a:ext>
            </a:extLst>
          </p:cNvPr>
          <p:cNvSpPr txBox="1"/>
          <p:nvPr/>
        </p:nvSpPr>
        <p:spPr>
          <a:xfrm>
            <a:off x="5395436" y="2869721"/>
            <a:ext cx="1701106" cy="2585323"/>
          </a:xfrm>
          <a:prstGeom prst="rect">
            <a:avLst/>
          </a:prstGeom>
          <a:noFill/>
          <a:ln w="3175">
            <a:solidFill>
              <a:schemeClr val="tx1"/>
            </a:solidFill>
          </a:ln>
        </p:spPr>
        <p:txBody>
          <a:bodyPr wrap="square" rtlCol="0">
            <a:spAutoFit/>
          </a:bodyPr>
          <a:lstStyle/>
          <a:p>
            <a:r>
              <a:rPr lang="en-US" sz="900" dirty="0">
                <a:solidFill>
                  <a:srgbClr val="00B050"/>
                </a:solidFill>
                <a:latin typeface="Calibri" panose="020F0502020204030204" pitchFamily="34" charset="0"/>
                <a:cs typeface="Calibri" panose="020F0502020204030204" pitchFamily="34" charset="0"/>
              </a:rPr>
              <a:t>5,000 km 	: 1tile</a:t>
            </a:r>
          </a:p>
          <a:p>
            <a:r>
              <a:rPr lang="en-US" sz="900" dirty="0">
                <a:solidFill>
                  <a:srgbClr val="00B050"/>
                </a:solidFill>
                <a:latin typeface="Calibri" panose="020F0502020204030204" pitchFamily="34" charset="0"/>
                <a:cs typeface="Calibri" panose="020F0502020204030204" pitchFamily="34" charset="0"/>
              </a:rPr>
              <a:t>3,000 	: 1</a:t>
            </a:r>
          </a:p>
          <a:p>
            <a:r>
              <a:rPr lang="en-US" sz="900" dirty="0">
                <a:solidFill>
                  <a:srgbClr val="00B050"/>
                </a:solidFill>
                <a:latin typeface="Calibri" panose="020F0502020204030204" pitchFamily="34" charset="0"/>
                <a:cs typeface="Calibri" panose="020F0502020204030204" pitchFamily="34" charset="0"/>
              </a:rPr>
              <a:t>1,000 	: 3 tiles</a:t>
            </a:r>
          </a:p>
          <a:p>
            <a:r>
              <a:rPr lang="en-US" sz="900" dirty="0">
                <a:solidFill>
                  <a:srgbClr val="00B050"/>
                </a:solidFill>
                <a:latin typeface="Calibri" panose="020F0502020204030204" pitchFamily="34" charset="0"/>
                <a:cs typeface="Calibri" panose="020F0502020204030204" pitchFamily="34" charset="0"/>
              </a:rPr>
              <a:t>500	: 6</a:t>
            </a:r>
          </a:p>
          <a:p>
            <a:r>
              <a:rPr lang="en-US" sz="900" dirty="0">
                <a:solidFill>
                  <a:srgbClr val="00B050"/>
                </a:solidFill>
                <a:latin typeface="Calibri" panose="020F0502020204030204" pitchFamily="34" charset="0"/>
                <a:cs typeface="Calibri" panose="020F0502020204030204" pitchFamily="34" charset="0"/>
              </a:rPr>
              <a:t>300	: 14</a:t>
            </a:r>
          </a:p>
          <a:p>
            <a:r>
              <a:rPr lang="en-US" sz="900" dirty="0">
                <a:solidFill>
                  <a:srgbClr val="00B050"/>
                </a:solidFill>
                <a:latin typeface="Calibri" panose="020F0502020204030204" pitchFamily="34" charset="0"/>
                <a:cs typeface="Calibri" panose="020F0502020204030204" pitchFamily="34" charset="0"/>
              </a:rPr>
              <a:t>200	: 64</a:t>
            </a:r>
          </a:p>
          <a:p>
            <a:r>
              <a:rPr lang="en-US" sz="900" dirty="0">
                <a:solidFill>
                  <a:srgbClr val="00B050"/>
                </a:solidFill>
                <a:latin typeface="Calibri" panose="020F0502020204030204" pitchFamily="34" charset="0"/>
                <a:cs typeface="Calibri" panose="020F0502020204030204" pitchFamily="34" charset="0"/>
              </a:rPr>
              <a:t>100	: 256</a:t>
            </a:r>
          </a:p>
          <a:p>
            <a:r>
              <a:rPr lang="en-US" sz="900" dirty="0">
                <a:solidFill>
                  <a:srgbClr val="00B050"/>
                </a:solidFill>
                <a:latin typeface="Calibri" panose="020F0502020204030204" pitchFamily="34" charset="0"/>
                <a:cs typeface="Calibri" panose="020F0502020204030204" pitchFamily="34" charset="0"/>
              </a:rPr>
              <a:t>50	: 1024</a:t>
            </a:r>
          </a:p>
          <a:p>
            <a:r>
              <a:rPr lang="en-US" sz="900" dirty="0">
                <a:solidFill>
                  <a:srgbClr val="00B050"/>
                </a:solidFill>
                <a:latin typeface="Calibri" panose="020F0502020204030204" pitchFamily="34" charset="0"/>
                <a:cs typeface="Calibri" panose="020F0502020204030204" pitchFamily="34" charset="0"/>
              </a:rPr>
              <a:t>20	: 4096</a:t>
            </a:r>
          </a:p>
          <a:p>
            <a:r>
              <a:rPr lang="en-US" sz="900" dirty="0">
                <a:solidFill>
                  <a:srgbClr val="00B050"/>
                </a:solidFill>
                <a:latin typeface="Calibri" panose="020F0502020204030204" pitchFamily="34" charset="0"/>
                <a:cs typeface="Calibri" panose="020F0502020204030204" pitchFamily="34" charset="0"/>
              </a:rPr>
              <a:t>10	: 16,384</a:t>
            </a:r>
          </a:p>
          <a:p>
            <a:r>
              <a:rPr lang="en-US" sz="900" dirty="0">
                <a:latin typeface="Calibri" panose="020F0502020204030204" pitchFamily="34" charset="0"/>
                <a:cs typeface="Calibri" panose="020F0502020204030204" pitchFamily="34" charset="0"/>
              </a:rPr>
              <a:t>5	: 65,536</a:t>
            </a:r>
          </a:p>
          <a:p>
            <a:r>
              <a:rPr lang="en-US" sz="900" dirty="0">
                <a:latin typeface="Calibri" panose="020F0502020204030204" pitchFamily="34" charset="0"/>
                <a:cs typeface="Calibri" panose="020F0502020204030204" pitchFamily="34" charset="0"/>
              </a:rPr>
              <a:t>3	: 262,144</a:t>
            </a:r>
          </a:p>
          <a:p>
            <a:r>
              <a:rPr lang="en-US" sz="900" dirty="0">
                <a:latin typeface="Calibri" panose="020F0502020204030204" pitchFamily="34" charset="0"/>
                <a:cs typeface="Calibri" panose="020F0502020204030204" pitchFamily="34" charset="0"/>
              </a:rPr>
              <a:t>1	: 1,048,576</a:t>
            </a:r>
          </a:p>
          <a:p>
            <a:r>
              <a:rPr lang="en-US" sz="900" dirty="0">
                <a:latin typeface="Calibri" panose="020F0502020204030204" pitchFamily="34" charset="0"/>
                <a:cs typeface="Calibri" panose="020F0502020204030204" pitchFamily="34" charset="0"/>
              </a:rPr>
              <a:t>500 m	: 4,194,304</a:t>
            </a:r>
          </a:p>
          <a:p>
            <a:r>
              <a:rPr lang="en-US" sz="900" dirty="0">
                <a:latin typeface="Calibri" panose="020F0502020204030204" pitchFamily="34" charset="0"/>
                <a:cs typeface="Calibri" panose="020F0502020204030204" pitchFamily="34" charset="0"/>
              </a:rPr>
              <a:t>300	: 16,777,216</a:t>
            </a:r>
          </a:p>
          <a:p>
            <a:r>
              <a:rPr lang="en-US" sz="900" dirty="0">
                <a:latin typeface="Calibri" panose="020F0502020204030204" pitchFamily="34" charset="0"/>
                <a:cs typeface="Calibri" panose="020F0502020204030204" pitchFamily="34" charset="0"/>
              </a:rPr>
              <a:t>200	: 67,108,864</a:t>
            </a:r>
          </a:p>
          <a:p>
            <a:r>
              <a:rPr lang="en-US" sz="900" dirty="0">
                <a:latin typeface="Calibri" panose="020F0502020204030204" pitchFamily="34" charset="0"/>
                <a:cs typeface="Calibri" panose="020F0502020204030204" pitchFamily="34" charset="0"/>
              </a:rPr>
              <a:t>100	: 268,435,456</a:t>
            </a:r>
          </a:p>
          <a:p>
            <a:r>
              <a:rPr lang="en-US" sz="900" dirty="0">
                <a:latin typeface="Calibri" panose="020F0502020204030204" pitchFamily="34" charset="0"/>
                <a:cs typeface="Calibri" panose="020F0502020204030204" pitchFamily="34" charset="0"/>
              </a:rPr>
              <a:t>50	: 1,073,741,824</a:t>
            </a:r>
          </a:p>
        </p:txBody>
      </p:sp>
    </p:spTree>
    <p:custDataLst>
      <p:tags r:id="rId1"/>
    </p:custDataLst>
    <p:extLst>
      <p:ext uri="{BB962C8B-B14F-4D97-AF65-F5344CB8AC3E}">
        <p14:creationId xmlns:p14="http://schemas.microsoft.com/office/powerpoint/2010/main" val="8909255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052648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Tiles at zoom levels 3,000km to 10km (9 levels) are cached.</a:t>
            </a:r>
          </a:p>
          <a:p>
            <a:pPr marL="742950" lvl="1" indent="-285750">
              <a:buFont typeface="Arial" panose="020B0604020202020204" pitchFamily="34" charset="0"/>
              <a:buChar char="•"/>
            </a:pPr>
            <a:r>
              <a:rPr lang="en-US" sz="2400" dirty="0"/>
              <a:t>16,384 tiles at 10km zoom.</a:t>
            </a:r>
          </a:p>
          <a:p>
            <a:pPr marL="285750" indent="-285750">
              <a:buFont typeface="Arial" panose="020B0604020202020204" pitchFamily="34" charset="0"/>
              <a:buChar char="•"/>
            </a:pPr>
            <a:r>
              <a:rPr lang="en-US" sz="2400" dirty="0"/>
              <a:t>Tiles increase to &gt;1 billion at the highest zoom level of 50m.</a:t>
            </a:r>
          </a:p>
          <a:p>
            <a:pPr marL="285750" indent="-285750">
              <a:buFont typeface="Arial" panose="020B0604020202020204" pitchFamily="34" charset="0"/>
              <a:buChar char="•"/>
            </a:pPr>
            <a:r>
              <a:rPr lang="en-US" sz="2400" dirty="0"/>
              <a:t>Impractical to cache all zoom levels.</a:t>
            </a:r>
          </a:p>
        </p:txBody>
      </p:sp>
      <p:pic>
        <p:nvPicPr>
          <p:cNvPr id="5" name="Picture 4">
            <a:extLst>
              <a:ext uri="{FF2B5EF4-FFF2-40B4-BE49-F238E27FC236}">
                <a16:creationId xmlns:a16="http://schemas.microsoft.com/office/drawing/2014/main" id="{B155FF3F-C592-457A-8B55-4F76ADAF46B2}"/>
              </a:ext>
            </a:extLst>
          </p:cNvPr>
          <p:cNvPicPr>
            <a:picLocks noChangeAspect="1"/>
          </p:cNvPicPr>
          <p:nvPr/>
        </p:nvPicPr>
        <p:blipFill>
          <a:blip r:embed="rId3"/>
          <a:stretch>
            <a:fillRect/>
          </a:stretch>
        </p:blipFill>
        <p:spPr>
          <a:xfrm>
            <a:off x="6431400" y="2579122"/>
            <a:ext cx="3606265" cy="3348148"/>
          </a:xfrm>
          <a:prstGeom prst="rect">
            <a:avLst/>
          </a:prstGeom>
        </p:spPr>
      </p:pic>
      <p:pic>
        <p:nvPicPr>
          <p:cNvPr id="20" name="Picture 19">
            <a:extLst>
              <a:ext uri="{FF2B5EF4-FFF2-40B4-BE49-F238E27FC236}">
                <a16:creationId xmlns:a16="http://schemas.microsoft.com/office/drawing/2014/main" id="{B0B052AB-23C7-452E-8EDC-FDC1606067B7}"/>
              </a:ext>
            </a:extLst>
          </p:cNvPr>
          <p:cNvPicPr>
            <a:picLocks noChangeAspect="1"/>
          </p:cNvPicPr>
          <p:nvPr/>
        </p:nvPicPr>
        <p:blipFill>
          <a:blip r:embed="rId4"/>
          <a:stretch>
            <a:fillRect/>
          </a:stretch>
        </p:blipFill>
        <p:spPr>
          <a:xfrm>
            <a:off x="10104722" y="5774889"/>
            <a:ext cx="914286" cy="152381"/>
          </a:xfrm>
          <a:prstGeom prst="rect">
            <a:avLst/>
          </a:prstGeom>
        </p:spPr>
      </p:pic>
      <p:pic>
        <p:nvPicPr>
          <p:cNvPr id="21" name="Picture 20">
            <a:extLst>
              <a:ext uri="{FF2B5EF4-FFF2-40B4-BE49-F238E27FC236}">
                <a16:creationId xmlns:a16="http://schemas.microsoft.com/office/drawing/2014/main" id="{C8AFF22D-A37C-46DD-9C9D-A7CDF799F610}"/>
              </a:ext>
            </a:extLst>
          </p:cNvPr>
          <p:cNvPicPr>
            <a:picLocks noChangeAspect="1"/>
          </p:cNvPicPr>
          <p:nvPr/>
        </p:nvPicPr>
        <p:blipFill>
          <a:blip r:embed="rId5"/>
          <a:stretch>
            <a:fillRect/>
          </a:stretch>
        </p:blipFill>
        <p:spPr>
          <a:xfrm>
            <a:off x="498021" y="2584182"/>
            <a:ext cx="4589068" cy="3343088"/>
          </a:xfrm>
          <a:prstGeom prst="rect">
            <a:avLst/>
          </a:prstGeom>
        </p:spPr>
      </p:pic>
      <p:pic>
        <p:nvPicPr>
          <p:cNvPr id="26" name="Picture 25">
            <a:extLst>
              <a:ext uri="{FF2B5EF4-FFF2-40B4-BE49-F238E27FC236}">
                <a16:creationId xmlns:a16="http://schemas.microsoft.com/office/drawing/2014/main" id="{95D5037C-C14D-4F07-A412-7A5E0606EBB7}"/>
              </a:ext>
            </a:extLst>
          </p:cNvPr>
          <p:cNvPicPr>
            <a:picLocks noChangeAspect="1"/>
          </p:cNvPicPr>
          <p:nvPr/>
        </p:nvPicPr>
        <p:blipFill>
          <a:blip r:embed="rId6"/>
          <a:stretch>
            <a:fillRect/>
          </a:stretch>
        </p:blipFill>
        <p:spPr>
          <a:xfrm>
            <a:off x="5154146" y="5765365"/>
            <a:ext cx="790476" cy="161905"/>
          </a:xfrm>
          <a:prstGeom prst="rect">
            <a:avLst/>
          </a:prstGeom>
        </p:spPr>
      </p:pic>
    </p:spTree>
    <p:custDataLst>
      <p:tags r:id="rId1"/>
    </p:custDataLst>
    <p:extLst>
      <p:ext uri="{BB962C8B-B14F-4D97-AF65-F5344CB8AC3E}">
        <p14:creationId xmlns:p14="http://schemas.microsoft.com/office/powerpoint/2010/main" val="177039987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6931477"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Prepared a list of bounding boxes (BBOX) for zoom levels 3,000 km to 10 km.</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Calculate the BBOX for each tile at a particular zoom level.</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Send these </a:t>
            </a:r>
            <a:r>
              <a:rPr lang="en-US" sz="1400" noProof="1">
                <a:latin typeface="Calibri" panose="020F0502020204030204" pitchFamily="34" charset="0"/>
                <a:cs typeface="Calibri" panose="020F0502020204030204" pitchFamily="34" charset="0"/>
              </a:rPr>
              <a:t>BBOXes via ‘curl’ </a:t>
            </a:r>
            <a:r>
              <a:rPr lang="en-US" sz="1400" dirty="0">
                <a:latin typeface="Calibri" panose="020F0502020204030204" pitchFamily="34" charset="0"/>
                <a:cs typeface="Calibri" panose="020F0502020204030204" pitchFamily="34" charset="0"/>
              </a:rPr>
              <a:t>to GSKY server to get the tiles.</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e.g. </a:t>
            </a:r>
            <a:r>
              <a:rPr lang="en-US" sz="1400" i="1" dirty="0">
                <a:latin typeface="Calibri" panose="020F0502020204030204" pitchFamily="34" charset="0"/>
                <a:cs typeface="Calibri" panose="020F0502020204030204" pitchFamily="34" charset="0"/>
              </a:rPr>
              <a:t>curl ‘http://…/</a:t>
            </a:r>
            <a:r>
              <a:rPr lang="en-US" sz="1400" i="1" dirty="0" err="1">
                <a:latin typeface="Calibri" panose="020F0502020204030204" pitchFamily="34" charset="0"/>
                <a:cs typeface="Calibri" panose="020F0502020204030204" pitchFamily="34" charset="0"/>
              </a:rPr>
              <a:t>ows?time</a:t>
            </a:r>
            <a:r>
              <a:rPr lang="en-US" sz="1400" i="1" dirty="0">
                <a:latin typeface="Calibri" panose="020F0502020204030204" pitchFamily="34" charset="0"/>
                <a:cs typeface="Calibri" panose="020F0502020204030204" pitchFamily="34" charset="0"/>
              </a:rPr>
              <a:t>=…&amp;bbox=….&amp;width=256&amp;height=256’ &gt; tile.png</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Time varied from &lt; 1 to 400 seconds per tile.</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for one time slice: ~3 hours, when run sequentially.</a:t>
            </a:r>
          </a:p>
          <a:p>
            <a:pPr marL="1200150" lvl="2"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Expecting this to average out as 1 hour.</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time slices: ~16,000</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execution time: ~</a:t>
            </a:r>
            <a:r>
              <a:rPr lang="en-US" sz="1400" dirty="0">
                <a:solidFill>
                  <a:srgbClr val="FF0000"/>
                </a:solidFill>
                <a:latin typeface="Calibri" panose="020F0502020204030204" pitchFamily="34" charset="0"/>
                <a:cs typeface="Calibri" panose="020F0502020204030204" pitchFamily="34" charset="0"/>
              </a:rPr>
              <a:t>16,000 hours </a:t>
            </a:r>
            <a:r>
              <a:rPr lang="en-US" sz="1400" dirty="0">
                <a:latin typeface="Calibri" panose="020F0502020204030204" pitchFamily="34" charset="0"/>
                <a:cs typeface="Calibri" panose="020F0502020204030204" pitchFamily="34" charset="0"/>
              </a:rPr>
              <a:t>(16 KSUs in parallel or 1.8 years in serial)</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Working on parallelizing the process on Raijin</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Aiming to reduce the total time to &lt; 12 hours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Time slice storage: ~1GB</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Expecting this to be an average of 400MB per time slice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storage: </a:t>
            </a:r>
            <a:r>
              <a:rPr lang="en-US" sz="1400" dirty="0">
                <a:solidFill>
                  <a:srgbClr val="FF0000"/>
                </a:solidFill>
                <a:latin typeface="Calibri" panose="020F0502020204030204" pitchFamily="34" charset="0"/>
                <a:cs typeface="Calibri" panose="020F0502020204030204" pitchFamily="34" charset="0"/>
              </a:rPr>
              <a:t>6.4TB</a:t>
            </a:r>
          </a:p>
        </p:txBody>
      </p:sp>
    </p:spTree>
    <p:custDataLst>
      <p:tags r:id="rId1"/>
    </p:custDataLst>
    <p:extLst>
      <p:ext uri="{BB962C8B-B14F-4D97-AF65-F5344CB8AC3E}">
        <p14:creationId xmlns:p14="http://schemas.microsoft.com/office/powerpoint/2010/main" val="368547497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740242" cy="5170646"/>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latin typeface="Calibri" panose="020F0502020204030204" pitchFamily="34" charset="0"/>
                <a:cs typeface="Calibri" panose="020F0502020204030204" pitchFamily="34" charset="0"/>
              </a:rPr>
              <a:t>GSKY code change to cache the tiles</a:t>
            </a:r>
            <a:r>
              <a:rPr lang="en-US" sz="2400" b="1" noProof="1">
                <a:solidFill>
                  <a:srgbClr val="FF0000"/>
                </a:solidFill>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noProof="1">
                <a:latin typeface="Calibri" panose="020F0502020204030204" pitchFamily="34" charset="0"/>
                <a:cs typeface="Calibri" panose="020F0502020204030204" pitchFamily="34" charset="0"/>
              </a:rPr>
              <a:t>ows.go is set to write the PNG to a file instead of to the web.</a:t>
            </a:r>
          </a:p>
          <a:p>
            <a:pPr marL="742950" lvl="1" indent="-285750">
              <a:buFont typeface="Arial" panose="020B0604020202020204" pitchFamily="34" charset="0"/>
              <a:buChar char="•"/>
            </a:pPr>
            <a:r>
              <a:rPr lang="en-US" sz="2000" noProof="1">
                <a:latin typeface="Calibri" panose="020F0502020204030204" pitchFamily="34" charset="0"/>
                <a:cs typeface="Calibri" panose="020F0502020204030204" pitchFamily="34" charset="0"/>
              </a:rPr>
              <a:t>create_tile = flag.Bool("create_tile", </a:t>
            </a:r>
            <a:r>
              <a:rPr lang="en-US" sz="2000" noProof="1">
                <a:solidFill>
                  <a:srgbClr val="FF0000"/>
                </a:solidFill>
                <a:latin typeface="Calibri" panose="020F0502020204030204" pitchFamily="34" charset="0"/>
                <a:cs typeface="Calibri" panose="020F0502020204030204" pitchFamily="34" charset="0"/>
              </a:rPr>
              <a:t>true</a:t>
            </a:r>
            <a:r>
              <a:rPr lang="en-US" sz="2000" noProof="1">
                <a:latin typeface="Calibri" panose="020F0502020204030204" pitchFamily="34" charset="0"/>
                <a:cs typeface="Calibri" panose="020F0502020204030204" pitchFamily="34" charset="0"/>
              </a:rPr>
              <a:t>, "For Google Earth Web Service.")</a:t>
            </a:r>
          </a:p>
          <a:p>
            <a:r>
              <a:rPr lang="en-US" sz="1400" noProof="1">
                <a:latin typeface="Calibri" panose="020F0502020204030204" pitchFamily="34" charset="0"/>
                <a:cs typeface="Calibri" panose="020F0502020204030204" pitchFamily="34" charset="0"/>
              </a:rPr>
              <a:t>			if(*create_tile) { // AVS: Write it in a local file.</a:t>
            </a:r>
          </a:p>
          <a:p>
            <a:r>
              <a:rPr lang="en-US" sz="1400" noProof="1">
                <a:latin typeface="Calibri" panose="020F0502020204030204" pitchFamily="34" charset="0"/>
                <a:cs typeface="Calibri" panose="020F0502020204030204" pitchFamily="34" charset="0"/>
              </a:rPr>
              <a:t>					ts := fmt.Sprintf("%v",*params.Time) </a:t>
            </a:r>
          </a:p>
          <a:p>
            <a:r>
              <a:rPr lang="en-US" sz="1400" noProof="1">
                <a:latin typeface="Calibri" panose="020F0502020204030204" pitchFamily="34" charset="0"/>
                <a:cs typeface="Calibri" panose="020F0502020204030204" pitchFamily="34" charset="0"/>
              </a:rPr>
              <a:t>					date := strings.Split(ts, " ")</a:t>
            </a:r>
          </a:p>
          <a:p>
            <a:r>
              <a:rPr lang="en-US" sz="1400" noProof="1">
                <a:latin typeface="Calibri" panose="020F0502020204030204" pitchFamily="34" charset="0"/>
                <a:cs typeface="Calibri" panose="020F0502020204030204" pitchFamily="34" charset="0"/>
              </a:rPr>
              <a:t>					s := fmt.Sprintf("%.8f_%.8f_%.8f_%.8f", params.BBox[0],params.BBox[1],params.BBox[2],params.BBox[3])</a:t>
            </a:r>
          </a:p>
          <a:p>
            <a:r>
              <a:rPr lang="en-US" sz="1400" noProof="1">
                <a:latin typeface="Calibri" panose="020F0502020204030204" pitchFamily="34" charset="0"/>
                <a:cs typeface="Calibri" panose="020F0502020204030204" pitchFamily="34" charset="0"/>
              </a:rPr>
              <a:t>					tile_dir := *tile_basedir + layer + "/" + date[0]</a:t>
            </a:r>
          </a:p>
          <a:p>
            <a:r>
              <a:rPr lang="en-US" sz="1400" noProof="1">
                <a:latin typeface="Calibri" panose="020F0502020204030204" pitchFamily="34" charset="0"/>
                <a:cs typeface="Calibri" panose="020F0502020204030204" pitchFamily="34" charset="0"/>
              </a:rPr>
              <a:t>					os.Mkdir(tile_dir, 0755)</a:t>
            </a:r>
          </a:p>
          <a:p>
            <a:r>
              <a:rPr lang="en-US" sz="1400" noProof="1">
                <a:latin typeface="Calibri" panose="020F0502020204030204" pitchFamily="34" charset="0"/>
                <a:cs typeface="Calibri" panose="020F0502020204030204" pitchFamily="34" charset="0"/>
              </a:rPr>
              <a:t>					tile_file := tile_dir + "/" + s + ".png" ;</a:t>
            </a:r>
          </a:p>
          <a:p>
            <a:r>
              <a:rPr lang="en-US" sz="1400" noProof="1">
                <a:latin typeface="Calibri" panose="020F0502020204030204" pitchFamily="34" charset="0"/>
                <a:cs typeface="Calibri" panose="020F0502020204030204" pitchFamily="34" charset="0"/>
              </a:rPr>
              <a:t>					f, _ := os.Create(tile_file)</a:t>
            </a:r>
          </a:p>
          <a:p>
            <a:r>
              <a:rPr lang="en-US" sz="1400" noProof="1">
                <a:latin typeface="Calibri" panose="020F0502020204030204" pitchFamily="34" charset="0"/>
                <a:cs typeface="Calibri" panose="020F0502020204030204" pitchFamily="34" charset="0"/>
              </a:rPr>
              <a:t>					defer f.Close()</a:t>
            </a:r>
          </a:p>
          <a:p>
            <a:r>
              <a:rPr lang="en-US" sz="1400" noProof="1">
                <a:latin typeface="Calibri" panose="020F0502020204030204" pitchFamily="34" charset="0"/>
                <a:cs typeface="Calibri" panose="020F0502020204030204" pitchFamily="34" charset="0"/>
              </a:rPr>
              <a:t>					f.Write(out)</a:t>
            </a:r>
          </a:p>
          <a:p>
            <a:r>
              <a:rPr lang="en-US" sz="1400" noProof="1">
                <a:latin typeface="Calibri" panose="020F0502020204030204" pitchFamily="34" charset="0"/>
                <a:cs typeface="Calibri" panose="020F0502020204030204" pitchFamily="34" charset="0"/>
              </a:rPr>
              <a:t>					return</a:t>
            </a:r>
          </a:p>
          <a:p>
            <a:r>
              <a:rPr lang="en-US" sz="1400" noProof="1">
                <a:latin typeface="Calibri" panose="020F0502020204030204" pitchFamily="34" charset="0"/>
                <a:cs typeface="Calibri" panose="020F0502020204030204" pitchFamily="34" charset="0"/>
              </a:rPr>
              <a:t>			}</a:t>
            </a:r>
          </a:p>
          <a:p>
            <a:pPr lvl="2" algn="just"/>
            <a:r>
              <a:rPr lang="en-US" sz="1400" noProof="1">
                <a:latin typeface="Calibri" panose="020F0502020204030204" pitchFamily="34" charset="0"/>
                <a:cs typeface="Calibri" panose="020F0502020204030204" pitchFamily="34" charset="0"/>
              </a:rPr>
              <a:t>SYNOPSIS: The filename for the cached tile is constructed from the bounding box values and saved in a subdir, ‘</a:t>
            </a:r>
            <a:r>
              <a:rPr lang="en-US" sz="1400" noProof="1">
                <a:solidFill>
                  <a:schemeClr val="tx1">
                    <a:lumMod val="50000"/>
                    <a:lumOff val="50000"/>
                  </a:schemeClr>
                </a:solidFill>
                <a:latin typeface="Calibri" panose="020F0502020204030204" pitchFamily="34" charset="0"/>
                <a:cs typeface="Calibri" panose="020F0502020204030204" pitchFamily="34" charset="0"/>
              </a:rPr>
              <a:t>tile_basedir/layer/time</a:t>
            </a:r>
            <a:r>
              <a:rPr lang="en-US" sz="1400" noProof="1">
                <a:latin typeface="Calibri" panose="020F0502020204030204" pitchFamily="34" charset="0"/>
                <a:cs typeface="Calibri" panose="020F0502020204030204" pitchFamily="34" charset="0"/>
              </a:rPr>
              <a:t>’. When a call is made to the GSKY server for a bounding box, which is always the same for a partular tile but is different between zoom levels, the file is found by constructing the filename in the same way.</a:t>
            </a:r>
          </a:p>
          <a:p>
            <a:pPr lvl="2" algn="just"/>
            <a:endParaRPr lang="en-US" sz="1400" noProof="1">
              <a:latin typeface="Calibri" panose="020F0502020204030204" pitchFamily="34" charset="0"/>
              <a:cs typeface="Calibri" panose="020F0502020204030204" pitchFamily="34" charset="0"/>
            </a:endParaRPr>
          </a:p>
          <a:p>
            <a:pPr lvl="2" algn="just"/>
            <a:r>
              <a:rPr lang="en-US" sz="1400" noProof="1">
                <a:solidFill>
                  <a:srgbClr val="FF0000"/>
                </a:solidFill>
                <a:latin typeface="Calibri" panose="020F0502020204030204" pitchFamily="34" charset="0"/>
                <a:cs typeface="Calibri" panose="020F0502020204030204" pitchFamily="34" charset="0"/>
              </a:rPr>
              <a:t>*</a:t>
            </a:r>
            <a:r>
              <a:rPr lang="en-US" sz="1400" noProof="1">
                <a:latin typeface="Calibri" panose="020F0502020204030204" pitchFamily="34" charset="0"/>
                <a:cs typeface="Calibri" panose="020F0502020204030204" pitchFamily="34" charset="0"/>
              </a:rPr>
              <a:t> </a:t>
            </a:r>
            <a:r>
              <a:rPr lang="en-US" sz="1400" b="1" noProof="1">
                <a:solidFill>
                  <a:srgbClr val="FF0000"/>
                </a:solidFill>
                <a:latin typeface="Calibri" panose="020F0502020204030204" pitchFamily="34" charset="0"/>
                <a:cs typeface="Calibri" panose="020F0502020204030204" pitchFamily="34" charset="0"/>
              </a:rPr>
              <a:t>NOTE: This change in code is now obsolete</a:t>
            </a:r>
          </a:p>
          <a:p>
            <a:pPr lvl="2" algn="just"/>
            <a:r>
              <a:rPr lang="en-US" sz="1400" noProof="1">
                <a:latin typeface="Calibri" panose="020F0502020204030204" pitchFamily="34" charset="0"/>
                <a:cs typeface="Calibri" panose="020F0502020204030204" pitchFamily="34" charset="0"/>
              </a:rPr>
              <a:t>Initially a GSKY call was set to write the output to a file. Later it was decided that a ‘</a:t>
            </a:r>
            <a:r>
              <a:rPr lang="en-US" sz="1400" noProof="1">
                <a:solidFill>
                  <a:schemeClr val="accent1">
                    <a:lumMod val="75000"/>
                  </a:schemeClr>
                </a:solidFill>
                <a:latin typeface="Calibri" panose="020F0502020204030204" pitchFamily="34" charset="0"/>
                <a:cs typeface="Calibri" panose="020F0502020204030204" pitchFamily="34" charset="0"/>
              </a:rPr>
              <a:t>curl http://...’ &gt; tile.png</a:t>
            </a:r>
            <a:r>
              <a:rPr lang="en-US" sz="1400" noProof="1">
                <a:latin typeface="Calibri" panose="020F0502020204030204" pitchFamily="34" charset="0"/>
                <a:cs typeface="Calibri" panose="020F0502020204030204" pitchFamily="34" charset="0"/>
              </a:rPr>
              <a:t> will be just as efficient and will not require frequent changes in GSKY code to write out or display. The above code is therefore not required.</a:t>
            </a:r>
            <a:endParaRPr lang="en-US" sz="240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050353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just">
          <a:defRPr sz="10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11317</TotalTime>
  <Words>5051</Words>
  <Application>Microsoft Office PowerPoint</Application>
  <PresentationFormat>Widescreen</PresentationFormat>
  <Paragraphs>710</Paragraphs>
  <Slides>35</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Arial</vt:lpstr>
      <vt:lpstr>Calibri</vt:lpstr>
      <vt:lpstr>Calibri Light</vt:lpstr>
      <vt:lpstr>Tw Cen MT</vt:lpstr>
      <vt:lpstr>Droplet</vt:lpstr>
      <vt:lpstr>Custom Design</vt:lpstr>
      <vt:lpstr>GSKY – Accelerated Pyramid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187</cp:revision>
  <dcterms:created xsi:type="dcterms:W3CDTF">2019-07-24T00:09:43Z</dcterms:created>
  <dcterms:modified xsi:type="dcterms:W3CDTF">2019-09-26T02:23:06Z</dcterms:modified>
</cp:coreProperties>
</file>